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x="18288000" cy="10287000"/>
  <p:notesSz cx="6858000" cy="9144000"/>
  <p:embeddedFontLst>
    <p:embeddedFont>
      <p:font typeface="Canva Sans Bold" charset="1" panose="020B0803030501040103"/>
      <p:regular r:id="rId22"/>
    </p:embeddedFont>
    <p:embeddedFont>
      <p:font typeface="Times New Roman MT Condensed" charset="1" panose="02030506070405020303"/>
      <p:regular r:id="rId23"/>
    </p:embeddedFont>
    <p:embeddedFont>
      <p:font typeface="Aileron Bold" charset="1" panose="00000800000000000000"/>
      <p:regular r:id="rId24"/>
    </p:embeddedFont>
    <p:embeddedFont>
      <p:font typeface="Times New Roman MT Condensed Italics" charset="1" panose="02030506070405090303"/>
      <p:regular r:id="rId25"/>
    </p:embeddedFont>
    <p:embeddedFont>
      <p:font typeface="Aileron" charset="1" panose="00000500000000000000"/>
      <p:regular r:id="rId2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fonts/font22.fntdata" Type="http://schemas.openxmlformats.org/officeDocument/2006/relationships/font"/><Relationship Id="rId23" Target="fonts/font23.fntdata" Type="http://schemas.openxmlformats.org/officeDocument/2006/relationships/font"/><Relationship Id="rId24" Target="fonts/font24.fntdata" Type="http://schemas.openxmlformats.org/officeDocument/2006/relationships/font"/><Relationship Id="rId25" Target="fonts/font25.fntdata" Type="http://schemas.openxmlformats.org/officeDocument/2006/relationships/font"/><Relationship Id="rId26" Target="fonts/font26.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jpeg" Type="http://schemas.openxmlformats.org/officeDocument/2006/relationships/image"/><Relationship Id="rId4" Target="../media/image3.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3.jpe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4.jpe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5.jpe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 Id="rId3" Target="../media/image16.jpeg" Type="http://schemas.openxmlformats.org/officeDocument/2006/relationships/image"/><Relationship Id="rId4" Target="../media/image17.jpe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jpeg" Type="http://schemas.openxmlformats.org/officeDocument/2006/relationships/image"/><Relationship Id="rId3" Target="../media/image18.jpeg" Type="http://schemas.openxmlformats.org/officeDocument/2006/relationships/image"/><Relationship Id="rId4" Target="../media/image19.jpe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0.jpe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1.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jpeg" Type="http://schemas.openxmlformats.org/officeDocument/2006/relationships/image"/><Relationship Id="rId3" Target="../media/image8.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jpe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jpeg" Type="http://schemas.openxmlformats.org/officeDocument/2006/relationships/image"/><Relationship Id="rId3" Target="../media/image10.jpe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1.jpeg" Type="http://schemas.openxmlformats.org/officeDocument/2006/relationships/image"/><Relationship Id="rId3" Target="../media/image12.jpe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F0E7D7"/>
        </a:solidFill>
      </p:bgPr>
    </p:bg>
    <p:spTree>
      <p:nvGrpSpPr>
        <p:cNvPr id="1" name=""/>
        <p:cNvGrpSpPr/>
        <p:nvPr/>
      </p:nvGrpSpPr>
      <p:grpSpPr>
        <a:xfrm>
          <a:off x="0" y="0"/>
          <a:ext cx="0" cy="0"/>
          <a:chOff x="0" y="0"/>
          <a:chExt cx="0" cy="0"/>
        </a:xfrm>
      </p:grpSpPr>
      <p:grpSp>
        <p:nvGrpSpPr>
          <p:cNvPr name="Group 2" id="2"/>
          <p:cNvGrpSpPr/>
          <p:nvPr/>
        </p:nvGrpSpPr>
        <p:grpSpPr>
          <a:xfrm rot="0">
            <a:off x="-374737" y="-636633"/>
            <a:ext cx="11135743" cy="6411641"/>
            <a:chOff x="0" y="0"/>
            <a:chExt cx="2932871" cy="1688663"/>
          </a:xfrm>
        </p:grpSpPr>
        <p:sp>
          <p:nvSpPr>
            <p:cNvPr name="Freeform 3" id="3"/>
            <p:cNvSpPr/>
            <p:nvPr/>
          </p:nvSpPr>
          <p:spPr>
            <a:xfrm flipH="false" flipV="false" rot="0">
              <a:off x="0" y="0"/>
              <a:ext cx="2932871" cy="1688663"/>
            </a:xfrm>
            <a:custGeom>
              <a:avLst/>
              <a:gdLst/>
              <a:ahLst/>
              <a:cxnLst/>
              <a:rect r="r" b="b" t="t" l="l"/>
              <a:pathLst>
                <a:path h="1688663" w="2932871">
                  <a:moveTo>
                    <a:pt x="35457" y="0"/>
                  </a:moveTo>
                  <a:lnTo>
                    <a:pt x="2897414" y="0"/>
                  </a:lnTo>
                  <a:cubicBezTo>
                    <a:pt x="2916996" y="0"/>
                    <a:pt x="2932871" y="15875"/>
                    <a:pt x="2932871" y="35457"/>
                  </a:cubicBezTo>
                  <a:lnTo>
                    <a:pt x="2932871" y="1653206"/>
                  </a:lnTo>
                  <a:cubicBezTo>
                    <a:pt x="2932871" y="1672788"/>
                    <a:pt x="2916996" y="1688663"/>
                    <a:pt x="2897414" y="1688663"/>
                  </a:cubicBezTo>
                  <a:lnTo>
                    <a:pt x="35457" y="1688663"/>
                  </a:lnTo>
                  <a:cubicBezTo>
                    <a:pt x="15875" y="1688663"/>
                    <a:pt x="0" y="1672788"/>
                    <a:pt x="0" y="1653206"/>
                  </a:cubicBezTo>
                  <a:lnTo>
                    <a:pt x="0" y="35457"/>
                  </a:lnTo>
                  <a:cubicBezTo>
                    <a:pt x="0" y="15875"/>
                    <a:pt x="15875" y="0"/>
                    <a:pt x="35457" y="0"/>
                  </a:cubicBezTo>
                  <a:close/>
                </a:path>
              </a:pathLst>
            </a:custGeom>
            <a:solidFill>
              <a:srgbClr val="FFFAF1"/>
            </a:solidFill>
          </p:spPr>
        </p:sp>
        <p:sp>
          <p:nvSpPr>
            <p:cNvPr name="TextBox 4" id="4"/>
            <p:cNvSpPr txBox="true"/>
            <p:nvPr/>
          </p:nvSpPr>
          <p:spPr>
            <a:xfrm>
              <a:off x="0" y="-47625"/>
              <a:ext cx="2932871" cy="1736288"/>
            </a:xfrm>
            <a:prstGeom prst="rect">
              <a:avLst/>
            </a:prstGeom>
          </p:spPr>
          <p:txBody>
            <a:bodyPr anchor="ctr" rtlCol="false" tIns="50800" lIns="50800" bIns="50800" rIns="50800"/>
            <a:lstStyle/>
            <a:p>
              <a:pPr algn="ctr">
                <a:lnSpc>
                  <a:spcPts val="3359"/>
                </a:lnSpc>
              </a:pPr>
            </a:p>
          </p:txBody>
        </p:sp>
      </p:grpSp>
      <p:grpSp>
        <p:nvGrpSpPr>
          <p:cNvPr name="Group 5" id="5"/>
          <p:cNvGrpSpPr/>
          <p:nvPr/>
        </p:nvGrpSpPr>
        <p:grpSpPr>
          <a:xfrm rot="0">
            <a:off x="0" y="0"/>
            <a:ext cx="10994384" cy="5807160"/>
            <a:chOff x="0" y="0"/>
            <a:chExt cx="1703318" cy="899681"/>
          </a:xfrm>
        </p:grpSpPr>
        <p:sp>
          <p:nvSpPr>
            <p:cNvPr name="Freeform 6" id="6"/>
            <p:cNvSpPr/>
            <p:nvPr/>
          </p:nvSpPr>
          <p:spPr>
            <a:xfrm flipH="false" flipV="false" rot="0">
              <a:off x="0" y="0"/>
              <a:ext cx="1703318" cy="899681"/>
            </a:xfrm>
            <a:custGeom>
              <a:avLst/>
              <a:gdLst/>
              <a:ahLst/>
              <a:cxnLst/>
              <a:rect r="r" b="b" t="t" l="l"/>
              <a:pathLst>
                <a:path h="899681" w="1703318">
                  <a:moveTo>
                    <a:pt x="16196" y="0"/>
                  </a:moveTo>
                  <a:lnTo>
                    <a:pt x="1687122" y="0"/>
                  </a:lnTo>
                  <a:cubicBezTo>
                    <a:pt x="1696067" y="0"/>
                    <a:pt x="1703318" y="7251"/>
                    <a:pt x="1703318" y="16196"/>
                  </a:cubicBezTo>
                  <a:lnTo>
                    <a:pt x="1703318" y="883485"/>
                  </a:lnTo>
                  <a:cubicBezTo>
                    <a:pt x="1703318" y="887781"/>
                    <a:pt x="1701612" y="891900"/>
                    <a:pt x="1698574" y="894937"/>
                  </a:cubicBezTo>
                  <a:cubicBezTo>
                    <a:pt x="1695537" y="897975"/>
                    <a:pt x="1691417" y="899681"/>
                    <a:pt x="1687122" y="899681"/>
                  </a:cubicBezTo>
                  <a:lnTo>
                    <a:pt x="16196" y="899681"/>
                  </a:lnTo>
                  <a:cubicBezTo>
                    <a:pt x="7251" y="899681"/>
                    <a:pt x="0" y="892430"/>
                    <a:pt x="0" y="883485"/>
                  </a:cubicBezTo>
                  <a:lnTo>
                    <a:pt x="0" y="16196"/>
                  </a:lnTo>
                  <a:cubicBezTo>
                    <a:pt x="0" y="7251"/>
                    <a:pt x="7251" y="0"/>
                    <a:pt x="16196" y="0"/>
                  </a:cubicBezTo>
                  <a:close/>
                </a:path>
              </a:pathLst>
            </a:custGeom>
            <a:blipFill>
              <a:blip r:embed="rId2"/>
              <a:stretch>
                <a:fillRect l="0" t="-20996" r="0" b="-20996"/>
              </a:stretch>
            </a:blipFill>
          </p:spPr>
        </p:sp>
      </p:grpSp>
      <p:grpSp>
        <p:nvGrpSpPr>
          <p:cNvPr name="Group 7" id="7"/>
          <p:cNvGrpSpPr/>
          <p:nvPr/>
        </p:nvGrpSpPr>
        <p:grpSpPr>
          <a:xfrm rot="0">
            <a:off x="12582379" y="4407106"/>
            <a:ext cx="6217180" cy="6411641"/>
            <a:chOff x="0" y="0"/>
            <a:chExt cx="1637447" cy="1688663"/>
          </a:xfrm>
        </p:grpSpPr>
        <p:sp>
          <p:nvSpPr>
            <p:cNvPr name="Freeform 8" id="8"/>
            <p:cNvSpPr/>
            <p:nvPr/>
          </p:nvSpPr>
          <p:spPr>
            <a:xfrm flipH="false" flipV="false" rot="0">
              <a:off x="0" y="0"/>
              <a:ext cx="1637447" cy="1688663"/>
            </a:xfrm>
            <a:custGeom>
              <a:avLst/>
              <a:gdLst/>
              <a:ahLst/>
              <a:cxnLst/>
              <a:rect r="r" b="b" t="t" l="l"/>
              <a:pathLst>
                <a:path h="1688663" w="1637447">
                  <a:moveTo>
                    <a:pt x="63508" y="0"/>
                  </a:moveTo>
                  <a:lnTo>
                    <a:pt x="1573939" y="0"/>
                  </a:lnTo>
                  <a:cubicBezTo>
                    <a:pt x="1609013" y="0"/>
                    <a:pt x="1637447" y="28433"/>
                    <a:pt x="1637447" y="63508"/>
                  </a:cubicBezTo>
                  <a:lnTo>
                    <a:pt x="1637447" y="1625155"/>
                  </a:lnTo>
                  <a:cubicBezTo>
                    <a:pt x="1637447" y="1641998"/>
                    <a:pt x="1630756" y="1658152"/>
                    <a:pt x="1618846" y="1670062"/>
                  </a:cubicBezTo>
                  <a:cubicBezTo>
                    <a:pt x="1606936" y="1681972"/>
                    <a:pt x="1590782" y="1688663"/>
                    <a:pt x="1573939" y="1688663"/>
                  </a:cubicBezTo>
                  <a:lnTo>
                    <a:pt x="63508" y="1688663"/>
                  </a:lnTo>
                  <a:cubicBezTo>
                    <a:pt x="46664" y="1688663"/>
                    <a:pt x="30511" y="1681972"/>
                    <a:pt x="18601" y="1670062"/>
                  </a:cubicBezTo>
                  <a:cubicBezTo>
                    <a:pt x="6691" y="1658152"/>
                    <a:pt x="0" y="1641998"/>
                    <a:pt x="0" y="1625155"/>
                  </a:cubicBezTo>
                  <a:lnTo>
                    <a:pt x="0" y="63508"/>
                  </a:lnTo>
                  <a:cubicBezTo>
                    <a:pt x="0" y="46664"/>
                    <a:pt x="6691" y="30511"/>
                    <a:pt x="18601" y="18601"/>
                  </a:cubicBezTo>
                  <a:cubicBezTo>
                    <a:pt x="30511" y="6691"/>
                    <a:pt x="46664" y="0"/>
                    <a:pt x="63508" y="0"/>
                  </a:cubicBezTo>
                  <a:close/>
                </a:path>
              </a:pathLst>
            </a:custGeom>
            <a:solidFill>
              <a:srgbClr val="FFFAF1"/>
            </a:solidFill>
          </p:spPr>
        </p:sp>
        <p:sp>
          <p:nvSpPr>
            <p:cNvPr name="TextBox 9" id="9"/>
            <p:cNvSpPr txBox="true"/>
            <p:nvPr/>
          </p:nvSpPr>
          <p:spPr>
            <a:xfrm>
              <a:off x="0" y="-47625"/>
              <a:ext cx="1637447" cy="1736288"/>
            </a:xfrm>
            <a:prstGeom prst="rect">
              <a:avLst/>
            </a:prstGeom>
          </p:spPr>
          <p:txBody>
            <a:bodyPr anchor="ctr" rtlCol="false" tIns="50800" lIns="50800" bIns="50800" rIns="50800"/>
            <a:lstStyle/>
            <a:p>
              <a:pPr algn="ctr">
                <a:lnSpc>
                  <a:spcPts val="3359"/>
                </a:lnSpc>
              </a:pPr>
            </a:p>
          </p:txBody>
        </p:sp>
      </p:grpSp>
      <p:grpSp>
        <p:nvGrpSpPr>
          <p:cNvPr name="Group 10" id="10"/>
          <p:cNvGrpSpPr/>
          <p:nvPr/>
        </p:nvGrpSpPr>
        <p:grpSpPr>
          <a:xfrm rot="0">
            <a:off x="-602341" y="6953572"/>
            <a:ext cx="11363347" cy="3686593"/>
            <a:chOff x="0" y="0"/>
            <a:chExt cx="2992816" cy="970954"/>
          </a:xfrm>
        </p:grpSpPr>
        <p:sp>
          <p:nvSpPr>
            <p:cNvPr name="Freeform 11" id="11"/>
            <p:cNvSpPr/>
            <p:nvPr/>
          </p:nvSpPr>
          <p:spPr>
            <a:xfrm flipH="false" flipV="false" rot="0">
              <a:off x="0" y="0"/>
              <a:ext cx="2992816" cy="970954"/>
            </a:xfrm>
            <a:custGeom>
              <a:avLst/>
              <a:gdLst/>
              <a:ahLst/>
              <a:cxnLst/>
              <a:rect r="r" b="b" t="t" l="l"/>
              <a:pathLst>
                <a:path h="970954" w="2992816">
                  <a:moveTo>
                    <a:pt x="34747" y="0"/>
                  </a:moveTo>
                  <a:lnTo>
                    <a:pt x="2958069" y="0"/>
                  </a:lnTo>
                  <a:cubicBezTo>
                    <a:pt x="2967285" y="0"/>
                    <a:pt x="2976122" y="3661"/>
                    <a:pt x="2982639" y="10177"/>
                  </a:cubicBezTo>
                  <a:cubicBezTo>
                    <a:pt x="2989155" y="16693"/>
                    <a:pt x="2992816" y="25531"/>
                    <a:pt x="2992816" y="34747"/>
                  </a:cubicBezTo>
                  <a:lnTo>
                    <a:pt x="2992816" y="936208"/>
                  </a:lnTo>
                  <a:cubicBezTo>
                    <a:pt x="2992816" y="945423"/>
                    <a:pt x="2989155" y="954261"/>
                    <a:pt x="2982639" y="960777"/>
                  </a:cubicBezTo>
                  <a:cubicBezTo>
                    <a:pt x="2976122" y="967294"/>
                    <a:pt x="2967285" y="970954"/>
                    <a:pt x="2958069" y="970954"/>
                  </a:cubicBezTo>
                  <a:lnTo>
                    <a:pt x="34747" y="970954"/>
                  </a:lnTo>
                  <a:cubicBezTo>
                    <a:pt x="25531" y="970954"/>
                    <a:pt x="16693" y="967294"/>
                    <a:pt x="10177" y="960777"/>
                  </a:cubicBezTo>
                  <a:cubicBezTo>
                    <a:pt x="3661" y="954261"/>
                    <a:pt x="0" y="945423"/>
                    <a:pt x="0" y="936208"/>
                  </a:cubicBezTo>
                  <a:lnTo>
                    <a:pt x="0" y="34747"/>
                  </a:lnTo>
                  <a:cubicBezTo>
                    <a:pt x="0" y="25531"/>
                    <a:pt x="3661" y="16693"/>
                    <a:pt x="10177" y="10177"/>
                  </a:cubicBezTo>
                  <a:cubicBezTo>
                    <a:pt x="16693" y="3661"/>
                    <a:pt x="25531" y="0"/>
                    <a:pt x="34747" y="0"/>
                  </a:cubicBezTo>
                  <a:close/>
                </a:path>
              </a:pathLst>
            </a:custGeom>
            <a:solidFill>
              <a:srgbClr val="FFFAF1"/>
            </a:solidFill>
          </p:spPr>
        </p:sp>
        <p:sp>
          <p:nvSpPr>
            <p:cNvPr name="TextBox 12" id="12"/>
            <p:cNvSpPr txBox="true"/>
            <p:nvPr/>
          </p:nvSpPr>
          <p:spPr>
            <a:xfrm>
              <a:off x="0" y="-47625"/>
              <a:ext cx="2992816" cy="1018579"/>
            </a:xfrm>
            <a:prstGeom prst="rect">
              <a:avLst/>
            </a:prstGeom>
          </p:spPr>
          <p:txBody>
            <a:bodyPr anchor="ctr" rtlCol="false" tIns="50800" lIns="50800" bIns="50800" rIns="50800"/>
            <a:lstStyle/>
            <a:p>
              <a:pPr algn="ctr">
                <a:lnSpc>
                  <a:spcPts val="3359"/>
                </a:lnSpc>
              </a:pPr>
            </a:p>
          </p:txBody>
        </p:sp>
      </p:grpSp>
      <p:grpSp>
        <p:nvGrpSpPr>
          <p:cNvPr name="Group 13" id="13"/>
          <p:cNvGrpSpPr/>
          <p:nvPr/>
        </p:nvGrpSpPr>
        <p:grpSpPr>
          <a:xfrm rot="0">
            <a:off x="12012930" y="467910"/>
            <a:ext cx="5885048" cy="9382336"/>
            <a:chOff x="0" y="0"/>
            <a:chExt cx="911748" cy="1453569"/>
          </a:xfrm>
        </p:grpSpPr>
        <p:sp>
          <p:nvSpPr>
            <p:cNvPr name="Freeform 14" id="14"/>
            <p:cNvSpPr/>
            <p:nvPr/>
          </p:nvSpPr>
          <p:spPr>
            <a:xfrm flipH="false" flipV="false" rot="0">
              <a:off x="0" y="0"/>
              <a:ext cx="911748" cy="1453569"/>
            </a:xfrm>
            <a:custGeom>
              <a:avLst/>
              <a:gdLst/>
              <a:ahLst/>
              <a:cxnLst/>
              <a:rect r="r" b="b" t="t" l="l"/>
              <a:pathLst>
                <a:path h="1453569" w="911748">
                  <a:moveTo>
                    <a:pt x="30257" y="0"/>
                  </a:moveTo>
                  <a:lnTo>
                    <a:pt x="881491" y="0"/>
                  </a:lnTo>
                  <a:cubicBezTo>
                    <a:pt x="898201" y="0"/>
                    <a:pt x="911748" y="13547"/>
                    <a:pt x="911748" y="30257"/>
                  </a:cubicBezTo>
                  <a:lnTo>
                    <a:pt x="911748" y="1423312"/>
                  </a:lnTo>
                  <a:cubicBezTo>
                    <a:pt x="911748" y="1431337"/>
                    <a:pt x="908560" y="1439033"/>
                    <a:pt x="902886" y="1444707"/>
                  </a:cubicBezTo>
                  <a:cubicBezTo>
                    <a:pt x="897212" y="1450382"/>
                    <a:pt x="889516" y="1453569"/>
                    <a:pt x="881491" y="1453569"/>
                  </a:cubicBezTo>
                  <a:lnTo>
                    <a:pt x="30257" y="1453569"/>
                  </a:lnTo>
                  <a:cubicBezTo>
                    <a:pt x="13547" y="1453569"/>
                    <a:pt x="0" y="1440023"/>
                    <a:pt x="0" y="1423312"/>
                  </a:cubicBezTo>
                  <a:lnTo>
                    <a:pt x="0" y="30257"/>
                  </a:lnTo>
                  <a:cubicBezTo>
                    <a:pt x="0" y="13547"/>
                    <a:pt x="13547" y="0"/>
                    <a:pt x="30257" y="0"/>
                  </a:cubicBezTo>
                  <a:close/>
                </a:path>
              </a:pathLst>
            </a:custGeom>
            <a:blipFill>
              <a:blip r:embed="rId3"/>
              <a:stretch>
                <a:fillRect l="-56284" t="0" r="-56284" b="0"/>
              </a:stretch>
            </a:blipFill>
          </p:spPr>
        </p:sp>
      </p:grpSp>
      <p:sp>
        <p:nvSpPr>
          <p:cNvPr name="Freeform 15" id="15"/>
          <p:cNvSpPr/>
          <p:nvPr/>
        </p:nvSpPr>
        <p:spPr>
          <a:xfrm flipH="false" flipV="false" rot="0">
            <a:off x="267399" y="7216453"/>
            <a:ext cx="10053578" cy="2953197"/>
          </a:xfrm>
          <a:custGeom>
            <a:avLst/>
            <a:gdLst/>
            <a:ahLst/>
            <a:cxnLst/>
            <a:rect r="r" b="b" t="t" l="l"/>
            <a:pathLst>
              <a:path h="2953197" w="10053578">
                <a:moveTo>
                  <a:pt x="0" y="0"/>
                </a:moveTo>
                <a:lnTo>
                  <a:pt x="10053578" y="0"/>
                </a:lnTo>
                <a:lnTo>
                  <a:pt x="10053578" y="2953198"/>
                </a:lnTo>
                <a:lnTo>
                  <a:pt x="0" y="2953198"/>
                </a:lnTo>
                <a:lnTo>
                  <a:pt x="0" y="0"/>
                </a:lnTo>
                <a:close/>
              </a:path>
            </a:pathLst>
          </a:custGeom>
          <a:blipFill>
            <a:blip r:embed="rId4"/>
            <a:stretch>
              <a:fillRect l="0" t="-1065" r="0" b="0"/>
            </a:stretch>
          </a:blipFill>
        </p:spPr>
      </p:sp>
      <p:sp>
        <p:nvSpPr>
          <p:cNvPr name="TextBox 16" id="16"/>
          <p:cNvSpPr txBox="true"/>
          <p:nvPr/>
        </p:nvSpPr>
        <p:spPr>
          <a:xfrm rot="0">
            <a:off x="1908766" y="6107260"/>
            <a:ext cx="5795917" cy="762179"/>
          </a:xfrm>
          <a:prstGeom prst="rect">
            <a:avLst/>
          </a:prstGeom>
        </p:spPr>
        <p:txBody>
          <a:bodyPr anchor="t" rtlCol="false" tIns="0" lIns="0" bIns="0" rIns="0">
            <a:spAutoFit/>
          </a:bodyPr>
          <a:lstStyle/>
          <a:p>
            <a:pPr algn="ctr">
              <a:lnSpc>
                <a:spcPts val="2090"/>
              </a:lnSpc>
            </a:pPr>
            <a:r>
              <a:rPr lang="en-US" sz="1492" b="true">
                <a:solidFill>
                  <a:srgbClr val="000000"/>
                </a:solidFill>
                <a:latin typeface="Canva Sans Bold"/>
                <a:ea typeface="Canva Sans Bold"/>
                <a:cs typeface="Canva Sans Bold"/>
                <a:sym typeface="Canva Sans Bold"/>
              </a:rPr>
              <a:t>Exklusives Wohn -und Geschäftshaus mit zusätzlichem Grundstück in Eberbach</a:t>
            </a:r>
          </a:p>
          <a:p>
            <a:pPr algn="ctr">
              <a:lnSpc>
                <a:spcPts val="2090"/>
              </a:lnSpc>
            </a:pP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F0E7D7"/>
        </a:solidFill>
      </p:bgPr>
    </p:bg>
    <p:spTree>
      <p:nvGrpSpPr>
        <p:cNvPr id="1" name=""/>
        <p:cNvGrpSpPr/>
        <p:nvPr/>
      </p:nvGrpSpPr>
      <p:grpSpPr>
        <a:xfrm>
          <a:off x="0" y="0"/>
          <a:ext cx="0" cy="0"/>
          <a:chOff x="0" y="0"/>
          <a:chExt cx="0" cy="0"/>
        </a:xfrm>
      </p:grpSpPr>
      <p:grpSp>
        <p:nvGrpSpPr>
          <p:cNvPr name="Group 2" id="2"/>
          <p:cNvGrpSpPr/>
          <p:nvPr/>
        </p:nvGrpSpPr>
        <p:grpSpPr>
          <a:xfrm rot="0">
            <a:off x="10041044" y="-663113"/>
            <a:ext cx="8759126" cy="11455380"/>
            <a:chOff x="0" y="0"/>
            <a:chExt cx="2306930" cy="3017055"/>
          </a:xfrm>
        </p:grpSpPr>
        <p:sp>
          <p:nvSpPr>
            <p:cNvPr name="Freeform 3" id="3"/>
            <p:cNvSpPr/>
            <p:nvPr/>
          </p:nvSpPr>
          <p:spPr>
            <a:xfrm flipH="false" flipV="false" rot="0">
              <a:off x="0" y="0"/>
              <a:ext cx="2306931" cy="3017055"/>
            </a:xfrm>
            <a:custGeom>
              <a:avLst/>
              <a:gdLst/>
              <a:ahLst/>
              <a:cxnLst/>
              <a:rect r="r" b="b" t="t" l="l"/>
              <a:pathLst>
                <a:path h="3017055" w="2306931">
                  <a:moveTo>
                    <a:pt x="45077" y="0"/>
                  </a:moveTo>
                  <a:lnTo>
                    <a:pt x="2261853" y="0"/>
                  </a:lnTo>
                  <a:cubicBezTo>
                    <a:pt x="2273808" y="0"/>
                    <a:pt x="2285274" y="4749"/>
                    <a:pt x="2293728" y="13203"/>
                  </a:cubicBezTo>
                  <a:cubicBezTo>
                    <a:pt x="2302181" y="21656"/>
                    <a:pt x="2306931" y="33122"/>
                    <a:pt x="2306931" y="45077"/>
                  </a:cubicBezTo>
                  <a:lnTo>
                    <a:pt x="2306931" y="2971978"/>
                  </a:lnTo>
                  <a:cubicBezTo>
                    <a:pt x="2306931" y="2983933"/>
                    <a:pt x="2302181" y="2995398"/>
                    <a:pt x="2293728" y="3003852"/>
                  </a:cubicBezTo>
                  <a:cubicBezTo>
                    <a:pt x="2285274" y="3012306"/>
                    <a:pt x="2273808" y="3017055"/>
                    <a:pt x="2261853" y="3017055"/>
                  </a:cubicBezTo>
                  <a:lnTo>
                    <a:pt x="45077" y="3017055"/>
                  </a:lnTo>
                  <a:cubicBezTo>
                    <a:pt x="33122" y="3017055"/>
                    <a:pt x="21656" y="3012306"/>
                    <a:pt x="13203" y="3003852"/>
                  </a:cubicBezTo>
                  <a:cubicBezTo>
                    <a:pt x="4749" y="2995398"/>
                    <a:pt x="0" y="2983933"/>
                    <a:pt x="0" y="2971978"/>
                  </a:cubicBezTo>
                  <a:lnTo>
                    <a:pt x="0" y="45077"/>
                  </a:lnTo>
                  <a:cubicBezTo>
                    <a:pt x="0" y="33122"/>
                    <a:pt x="4749" y="21656"/>
                    <a:pt x="13203" y="13203"/>
                  </a:cubicBezTo>
                  <a:cubicBezTo>
                    <a:pt x="21656" y="4749"/>
                    <a:pt x="33122" y="0"/>
                    <a:pt x="45077" y="0"/>
                  </a:cubicBezTo>
                  <a:close/>
                </a:path>
              </a:pathLst>
            </a:custGeom>
            <a:solidFill>
              <a:srgbClr val="FFFAF1"/>
            </a:solidFill>
          </p:spPr>
        </p:sp>
        <p:sp>
          <p:nvSpPr>
            <p:cNvPr name="TextBox 4" id="4"/>
            <p:cNvSpPr txBox="true"/>
            <p:nvPr/>
          </p:nvSpPr>
          <p:spPr>
            <a:xfrm>
              <a:off x="0" y="-47625"/>
              <a:ext cx="2306930" cy="3064680"/>
            </a:xfrm>
            <a:prstGeom prst="rect">
              <a:avLst/>
            </a:prstGeom>
          </p:spPr>
          <p:txBody>
            <a:bodyPr anchor="ctr" rtlCol="false" tIns="50800" lIns="50800" bIns="50800" rIns="50800"/>
            <a:lstStyle/>
            <a:p>
              <a:pPr algn="ctr">
                <a:lnSpc>
                  <a:spcPts val="3359"/>
                </a:lnSpc>
              </a:pPr>
            </a:p>
          </p:txBody>
        </p:sp>
      </p:grpSp>
      <p:grpSp>
        <p:nvGrpSpPr>
          <p:cNvPr name="Group 5" id="5"/>
          <p:cNvGrpSpPr/>
          <p:nvPr/>
        </p:nvGrpSpPr>
        <p:grpSpPr>
          <a:xfrm rot="0">
            <a:off x="8661262" y="467910"/>
            <a:ext cx="9067648" cy="9382336"/>
            <a:chOff x="0" y="0"/>
            <a:chExt cx="1404816" cy="1453569"/>
          </a:xfrm>
        </p:grpSpPr>
        <p:sp>
          <p:nvSpPr>
            <p:cNvPr name="Freeform 6" id="6"/>
            <p:cNvSpPr/>
            <p:nvPr/>
          </p:nvSpPr>
          <p:spPr>
            <a:xfrm flipH="false" flipV="false" rot="0">
              <a:off x="0" y="0"/>
              <a:ext cx="1404816" cy="1453569"/>
            </a:xfrm>
            <a:custGeom>
              <a:avLst/>
              <a:gdLst/>
              <a:ahLst/>
              <a:cxnLst/>
              <a:rect r="r" b="b" t="t" l="l"/>
              <a:pathLst>
                <a:path h="1453569" w="1404816">
                  <a:moveTo>
                    <a:pt x="19637" y="0"/>
                  </a:moveTo>
                  <a:lnTo>
                    <a:pt x="1385179" y="0"/>
                  </a:lnTo>
                  <a:cubicBezTo>
                    <a:pt x="1390387" y="0"/>
                    <a:pt x="1395382" y="2069"/>
                    <a:pt x="1399064" y="5752"/>
                  </a:cubicBezTo>
                  <a:cubicBezTo>
                    <a:pt x="1402747" y="9434"/>
                    <a:pt x="1404816" y="14429"/>
                    <a:pt x="1404816" y="19637"/>
                  </a:cubicBezTo>
                  <a:lnTo>
                    <a:pt x="1404816" y="1433932"/>
                  </a:lnTo>
                  <a:cubicBezTo>
                    <a:pt x="1404816" y="1439140"/>
                    <a:pt x="1402747" y="1444135"/>
                    <a:pt x="1399064" y="1447818"/>
                  </a:cubicBezTo>
                  <a:cubicBezTo>
                    <a:pt x="1395382" y="1451500"/>
                    <a:pt x="1390387" y="1453569"/>
                    <a:pt x="1385179" y="1453569"/>
                  </a:cubicBezTo>
                  <a:lnTo>
                    <a:pt x="19637" y="1453569"/>
                  </a:lnTo>
                  <a:cubicBezTo>
                    <a:pt x="14429" y="1453569"/>
                    <a:pt x="9434" y="1451500"/>
                    <a:pt x="5752" y="1447818"/>
                  </a:cubicBezTo>
                  <a:cubicBezTo>
                    <a:pt x="2069" y="1444135"/>
                    <a:pt x="0" y="1439140"/>
                    <a:pt x="0" y="1433932"/>
                  </a:cubicBezTo>
                  <a:lnTo>
                    <a:pt x="0" y="19637"/>
                  </a:lnTo>
                  <a:cubicBezTo>
                    <a:pt x="0" y="14429"/>
                    <a:pt x="2069" y="9434"/>
                    <a:pt x="5752" y="5752"/>
                  </a:cubicBezTo>
                  <a:cubicBezTo>
                    <a:pt x="9434" y="2069"/>
                    <a:pt x="14429" y="0"/>
                    <a:pt x="19637" y="0"/>
                  </a:cubicBezTo>
                  <a:close/>
                </a:path>
              </a:pathLst>
            </a:custGeom>
            <a:blipFill>
              <a:blip r:embed="rId2"/>
              <a:stretch>
                <a:fillRect l="0" t="-14430" r="0" b="-14430"/>
              </a:stretch>
            </a:blipFill>
          </p:spPr>
        </p:sp>
      </p:grpSp>
      <p:grpSp>
        <p:nvGrpSpPr>
          <p:cNvPr name="Group 7" id="7"/>
          <p:cNvGrpSpPr/>
          <p:nvPr/>
        </p:nvGrpSpPr>
        <p:grpSpPr>
          <a:xfrm rot="0">
            <a:off x="-349899" y="1022600"/>
            <a:ext cx="8387134" cy="10586220"/>
            <a:chOff x="0" y="0"/>
            <a:chExt cx="2208957" cy="2788140"/>
          </a:xfrm>
        </p:grpSpPr>
        <p:sp>
          <p:nvSpPr>
            <p:cNvPr name="Freeform 8" id="8"/>
            <p:cNvSpPr/>
            <p:nvPr/>
          </p:nvSpPr>
          <p:spPr>
            <a:xfrm flipH="false" flipV="false" rot="0">
              <a:off x="0" y="0"/>
              <a:ext cx="2208957" cy="2788140"/>
            </a:xfrm>
            <a:custGeom>
              <a:avLst/>
              <a:gdLst/>
              <a:ahLst/>
              <a:cxnLst/>
              <a:rect r="r" b="b" t="t" l="l"/>
              <a:pathLst>
                <a:path h="2788140" w="2208957">
                  <a:moveTo>
                    <a:pt x="47077" y="0"/>
                  </a:moveTo>
                  <a:lnTo>
                    <a:pt x="2161881" y="0"/>
                  </a:lnTo>
                  <a:cubicBezTo>
                    <a:pt x="2174366" y="0"/>
                    <a:pt x="2186340" y="4960"/>
                    <a:pt x="2195169" y="13788"/>
                  </a:cubicBezTo>
                  <a:cubicBezTo>
                    <a:pt x="2203997" y="22617"/>
                    <a:pt x="2208957" y="34591"/>
                    <a:pt x="2208957" y="47077"/>
                  </a:cubicBezTo>
                  <a:lnTo>
                    <a:pt x="2208957" y="2741064"/>
                  </a:lnTo>
                  <a:cubicBezTo>
                    <a:pt x="2208957" y="2753549"/>
                    <a:pt x="2203997" y="2765523"/>
                    <a:pt x="2195169" y="2774352"/>
                  </a:cubicBezTo>
                  <a:cubicBezTo>
                    <a:pt x="2186340" y="2783180"/>
                    <a:pt x="2174366" y="2788140"/>
                    <a:pt x="2161881" y="2788140"/>
                  </a:cubicBezTo>
                  <a:lnTo>
                    <a:pt x="47077" y="2788140"/>
                  </a:lnTo>
                  <a:cubicBezTo>
                    <a:pt x="21077" y="2788140"/>
                    <a:pt x="0" y="2767063"/>
                    <a:pt x="0" y="2741064"/>
                  </a:cubicBezTo>
                  <a:lnTo>
                    <a:pt x="0" y="47077"/>
                  </a:lnTo>
                  <a:cubicBezTo>
                    <a:pt x="0" y="34591"/>
                    <a:pt x="4960" y="22617"/>
                    <a:pt x="13788" y="13788"/>
                  </a:cubicBezTo>
                  <a:cubicBezTo>
                    <a:pt x="22617" y="4960"/>
                    <a:pt x="34591" y="0"/>
                    <a:pt x="47077" y="0"/>
                  </a:cubicBezTo>
                  <a:close/>
                </a:path>
              </a:pathLst>
            </a:custGeom>
            <a:solidFill>
              <a:srgbClr val="FFFAF1"/>
            </a:solidFill>
          </p:spPr>
        </p:sp>
        <p:sp>
          <p:nvSpPr>
            <p:cNvPr name="TextBox 9" id="9"/>
            <p:cNvSpPr txBox="true"/>
            <p:nvPr/>
          </p:nvSpPr>
          <p:spPr>
            <a:xfrm>
              <a:off x="0" y="-47625"/>
              <a:ext cx="2208957" cy="2835765"/>
            </a:xfrm>
            <a:prstGeom prst="rect">
              <a:avLst/>
            </a:prstGeom>
          </p:spPr>
          <p:txBody>
            <a:bodyPr anchor="ctr" rtlCol="false" tIns="50800" lIns="50800" bIns="50800" rIns="50800"/>
            <a:lstStyle/>
            <a:p>
              <a:pPr algn="ctr">
                <a:lnSpc>
                  <a:spcPts val="3359"/>
                </a:lnSpc>
              </a:pPr>
            </a:p>
          </p:txBody>
        </p:sp>
      </p:grpSp>
      <p:sp>
        <p:nvSpPr>
          <p:cNvPr name="TextBox 10" id="10"/>
          <p:cNvSpPr txBox="true"/>
          <p:nvPr/>
        </p:nvSpPr>
        <p:spPr>
          <a:xfrm rot="0">
            <a:off x="807410" y="1078760"/>
            <a:ext cx="6041455" cy="1785100"/>
          </a:xfrm>
          <a:prstGeom prst="rect">
            <a:avLst/>
          </a:prstGeom>
        </p:spPr>
        <p:txBody>
          <a:bodyPr anchor="t" rtlCol="false" tIns="0" lIns="0" bIns="0" rIns="0">
            <a:spAutoFit/>
          </a:bodyPr>
          <a:lstStyle/>
          <a:p>
            <a:pPr algn="l">
              <a:lnSpc>
                <a:spcPts val="13128"/>
              </a:lnSpc>
            </a:pPr>
            <a:r>
              <a:rPr lang="en-US" sz="9377">
                <a:solidFill>
                  <a:srgbClr val="766A60"/>
                </a:solidFill>
                <a:latin typeface="Times New Roman MT Condensed"/>
                <a:ea typeface="Times New Roman MT Condensed"/>
                <a:cs typeface="Times New Roman MT Condensed"/>
                <a:sym typeface="Times New Roman MT Condensed"/>
              </a:rPr>
              <a:t>Essbereich</a:t>
            </a:r>
          </a:p>
        </p:txBody>
      </p:sp>
      <p:sp>
        <p:nvSpPr>
          <p:cNvPr name="TextBox 11" id="11"/>
          <p:cNvSpPr txBox="true"/>
          <p:nvPr/>
        </p:nvSpPr>
        <p:spPr>
          <a:xfrm rot="0">
            <a:off x="746881" y="3398339"/>
            <a:ext cx="6573603" cy="3414395"/>
          </a:xfrm>
          <a:prstGeom prst="rect">
            <a:avLst/>
          </a:prstGeom>
        </p:spPr>
        <p:txBody>
          <a:bodyPr anchor="t" rtlCol="false" tIns="0" lIns="0" bIns="0" rIns="0">
            <a:spAutoFit/>
          </a:bodyPr>
          <a:lstStyle/>
          <a:p>
            <a:pPr algn="l" marL="0" indent="0" lvl="0">
              <a:lnSpc>
                <a:spcPts val="4480"/>
              </a:lnSpc>
              <a:spcBef>
                <a:spcPct val="0"/>
              </a:spcBef>
            </a:pPr>
            <a:r>
              <a:rPr lang="en-US" sz="3200" i="true">
                <a:solidFill>
                  <a:srgbClr val="766A60"/>
                </a:solidFill>
                <a:latin typeface="Times New Roman MT Condensed Italics"/>
                <a:ea typeface="Times New Roman MT Condensed Italics"/>
                <a:cs typeface="Times New Roman MT Condensed Italics"/>
                <a:sym typeface="Times New Roman MT Condensed Italics"/>
              </a:rPr>
              <a:t>Warme Farbtöne, harmonische Materialien und die edle Oberflächengestaltung vermitteln ein Gefühl von Urlaub und südlichem Lebensstil. Das natürliche Licht unterstreicht die besondere Struktur des venezianischen Stucks und sorgt für eine wohnliche, luxuriöse Atmosphäre.</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FFFAF1"/>
        </a:solidFill>
      </p:bgPr>
    </p:bg>
    <p:spTree>
      <p:nvGrpSpPr>
        <p:cNvPr id="1" name=""/>
        <p:cNvGrpSpPr/>
        <p:nvPr/>
      </p:nvGrpSpPr>
      <p:grpSpPr>
        <a:xfrm>
          <a:off x="0" y="0"/>
          <a:ext cx="0" cy="0"/>
          <a:chOff x="0" y="0"/>
          <a:chExt cx="0" cy="0"/>
        </a:xfrm>
      </p:grpSpPr>
      <p:grpSp>
        <p:nvGrpSpPr>
          <p:cNvPr name="Group 2" id="2"/>
          <p:cNvGrpSpPr/>
          <p:nvPr/>
        </p:nvGrpSpPr>
        <p:grpSpPr>
          <a:xfrm rot="0">
            <a:off x="-374737" y="-636633"/>
            <a:ext cx="8077141" cy="11455380"/>
            <a:chOff x="0" y="0"/>
            <a:chExt cx="2127313" cy="3017055"/>
          </a:xfrm>
        </p:grpSpPr>
        <p:sp>
          <p:nvSpPr>
            <p:cNvPr name="Freeform 3" id="3"/>
            <p:cNvSpPr/>
            <p:nvPr/>
          </p:nvSpPr>
          <p:spPr>
            <a:xfrm flipH="false" flipV="false" rot="0">
              <a:off x="0" y="0"/>
              <a:ext cx="2127313" cy="3017055"/>
            </a:xfrm>
            <a:custGeom>
              <a:avLst/>
              <a:gdLst/>
              <a:ahLst/>
              <a:cxnLst/>
              <a:rect r="r" b="b" t="t" l="l"/>
              <a:pathLst>
                <a:path h="3017055" w="2127313">
                  <a:moveTo>
                    <a:pt x="48883" y="0"/>
                  </a:moveTo>
                  <a:lnTo>
                    <a:pt x="2078429" y="0"/>
                  </a:lnTo>
                  <a:cubicBezTo>
                    <a:pt x="2091394" y="0"/>
                    <a:pt x="2103828" y="5150"/>
                    <a:pt x="2112995" y="14318"/>
                  </a:cubicBezTo>
                  <a:cubicBezTo>
                    <a:pt x="2122163" y="23485"/>
                    <a:pt x="2127313" y="35919"/>
                    <a:pt x="2127313" y="48883"/>
                  </a:cubicBezTo>
                  <a:lnTo>
                    <a:pt x="2127313" y="2968171"/>
                  </a:lnTo>
                  <a:cubicBezTo>
                    <a:pt x="2127313" y="2995169"/>
                    <a:pt x="2105427" y="3017055"/>
                    <a:pt x="2078429" y="3017055"/>
                  </a:cubicBezTo>
                  <a:lnTo>
                    <a:pt x="48883" y="3017055"/>
                  </a:lnTo>
                  <a:cubicBezTo>
                    <a:pt x="35919" y="3017055"/>
                    <a:pt x="23485" y="3011905"/>
                    <a:pt x="14318" y="3002737"/>
                  </a:cubicBezTo>
                  <a:cubicBezTo>
                    <a:pt x="5150" y="2993570"/>
                    <a:pt x="0" y="2981136"/>
                    <a:pt x="0" y="2968171"/>
                  </a:cubicBezTo>
                  <a:lnTo>
                    <a:pt x="0" y="48883"/>
                  </a:lnTo>
                  <a:cubicBezTo>
                    <a:pt x="0" y="35919"/>
                    <a:pt x="5150" y="23485"/>
                    <a:pt x="14318" y="14318"/>
                  </a:cubicBezTo>
                  <a:cubicBezTo>
                    <a:pt x="23485" y="5150"/>
                    <a:pt x="35919" y="0"/>
                    <a:pt x="48883" y="0"/>
                  </a:cubicBezTo>
                  <a:close/>
                </a:path>
              </a:pathLst>
            </a:custGeom>
            <a:solidFill>
              <a:srgbClr val="EFE5D9"/>
            </a:solidFill>
          </p:spPr>
        </p:sp>
        <p:sp>
          <p:nvSpPr>
            <p:cNvPr name="TextBox 4" id="4"/>
            <p:cNvSpPr txBox="true"/>
            <p:nvPr/>
          </p:nvSpPr>
          <p:spPr>
            <a:xfrm>
              <a:off x="0" y="-47625"/>
              <a:ext cx="2127313" cy="3064680"/>
            </a:xfrm>
            <a:prstGeom prst="rect">
              <a:avLst/>
            </a:prstGeom>
          </p:spPr>
          <p:txBody>
            <a:bodyPr anchor="ctr" rtlCol="false" tIns="50800" lIns="50800" bIns="50800" rIns="50800"/>
            <a:lstStyle/>
            <a:p>
              <a:pPr algn="ctr">
                <a:lnSpc>
                  <a:spcPts val="3359"/>
                </a:lnSpc>
              </a:pPr>
            </a:p>
          </p:txBody>
        </p:sp>
      </p:grpSp>
      <p:grpSp>
        <p:nvGrpSpPr>
          <p:cNvPr name="Group 5" id="5"/>
          <p:cNvGrpSpPr/>
          <p:nvPr/>
        </p:nvGrpSpPr>
        <p:grpSpPr>
          <a:xfrm rot="0">
            <a:off x="465499" y="467910"/>
            <a:ext cx="9067648" cy="9382336"/>
            <a:chOff x="0" y="0"/>
            <a:chExt cx="1404816" cy="1453569"/>
          </a:xfrm>
        </p:grpSpPr>
        <p:sp>
          <p:nvSpPr>
            <p:cNvPr name="Freeform 6" id="6"/>
            <p:cNvSpPr/>
            <p:nvPr/>
          </p:nvSpPr>
          <p:spPr>
            <a:xfrm flipH="false" flipV="false" rot="0">
              <a:off x="0" y="0"/>
              <a:ext cx="1404816" cy="1453569"/>
            </a:xfrm>
            <a:custGeom>
              <a:avLst/>
              <a:gdLst/>
              <a:ahLst/>
              <a:cxnLst/>
              <a:rect r="r" b="b" t="t" l="l"/>
              <a:pathLst>
                <a:path h="1453569" w="1404816">
                  <a:moveTo>
                    <a:pt x="19637" y="0"/>
                  </a:moveTo>
                  <a:lnTo>
                    <a:pt x="1385179" y="0"/>
                  </a:lnTo>
                  <a:cubicBezTo>
                    <a:pt x="1390387" y="0"/>
                    <a:pt x="1395382" y="2069"/>
                    <a:pt x="1399064" y="5752"/>
                  </a:cubicBezTo>
                  <a:cubicBezTo>
                    <a:pt x="1402747" y="9434"/>
                    <a:pt x="1404816" y="14429"/>
                    <a:pt x="1404816" y="19637"/>
                  </a:cubicBezTo>
                  <a:lnTo>
                    <a:pt x="1404816" y="1433932"/>
                  </a:lnTo>
                  <a:cubicBezTo>
                    <a:pt x="1404816" y="1439140"/>
                    <a:pt x="1402747" y="1444135"/>
                    <a:pt x="1399064" y="1447818"/>
                  </a:cubicBezTo>
                  <a:cubicBezTo>
                    <a:pt x="1395382" y="1451500"/>
                    <a:pt x="1390387" y="1453569"/>
                    <a:pt x="1385179" y="1453569"/>
                  </a:cubicBezTo>
                  <a:lnTo>
                    <a:pt x="19637" y="1453569"/>
                  </a:lnTo>
                  <a:cubicBezTo>
                    <a:pt x="14429" y="1453569"/>
                    <a:pt x="9434" y="1451500"/>
                    <a:pt x="5752" y="1447818"/>
                  </a:cubicBezTo>
                  <a:cubicBezTo>
                    <a:pt x="2069" y="1444135"/>
                    <a:pt x="0" y="1439140"/>
                    <a:pt x="0" y="1433932"/>
                  </a:cubicBezTo>
                  <a:lnTo>
                    <a:pt x="0" y="19637"/>
                  </a:lnTo>
                  <a:cubicBezTo>
                    <a:pt x="0" y="14429"/>
                    <a:pt x="2069" y="9434"/>
                    <a:pt x="5752" y="5752"/>
                  </a:cubicBezTo>
                  <a:cubicBezTo>
                    <a:pt x="9434" y="2069"/>
                    <a:pt x="14429" y="0"/>
                    <a:pt x="19637" y="0"/>
                  </a:cubicBezTo>
                  <a:close/>
                </a:path>
              </a:pathLst>
            </a:custGeom>
            <a:blipFill>
              <a:blip r:embed="rId2"/>
              <a:stretch>
                <a:fillRect l="0" t="-14430" r="0" b="-14430"/>
              </a:stretch>
            </a:blipFill>
          </p:spPr>
        </p:sp>
      </p:grpSp>
      <p:grpSp>
        <p:nvGrpSpPr>
          <p:cNvPr name="Group 7" id="7"/>
          <p:cNvGrpSpPr/>
          <p:nvPr/>
        </p:nvGrpSpPr>
        <p:grpSpPr>
          <a:xfrm rot="0">
            <a:off x="10123097" y="1308350"/>
            <a:ext cx="8387134" cy="9284247"/>
            <a:chOff x="0" y="0"/>
            <a:chExt cx="2208957" cy="2445234"/>
          </a:xfrm>
        </p:grpSpPr>
        <p:sp>
          <p:nvSpPr>
            <p:cNvPr name="Freeform 8" id="8"/>
            <p:cNvSpPr/>
            <p:nvPr/>
          </p:nvSpPr>
          <p:spPr>
            <a:xfrm flipH="false" flipV="false" rot="0">
              <a:off x="0" y="0"/>
              <a:ext cx="2208957" cy="2445234"/>
            </a:xfrm>
            <a:custGeom>
              <a:avLst/>
              <a:gdLst/>
              <a:ahLst/>
              <a:cxnLst/>
              <a:rect r="r" b="b" t="t" l="l"/>
              <a:pathLst>
                <a:path h="2445234" w="2208957">
                  <a:moveTo>
                    <a:pt x="47077" y="0"/>
                  </a:moveTo>
                  <a:lnTo>
                    <a:pt x="2161881" y="0"/>
                  </a:lnTo>
                  <a:cubicBezTo>
                    <a:pt x="2174366" y="0"/>
                    <a:pt x="2186340" y="4960"/>
                    <a:pt x="2195169" y="13788"/>
                  </a:cubicBezTo>
                  <a:cubicBezTo>
                    <a:pt x="2203997" y="22617"/>
                    <a:pt x="2208957" y="34591"/>
                    <a:pt x="2208957" y="47077"/>
                  </a:cubicBezTo>
                  <a:lnTo>
                    <a:pt x="2208957" y="2398157"/>
                  </a:lnTo>
                  <a:cubicBezTo>
                    <a:pt x="2208957" y="2410643"/>
                    <a:pt x="2203997" y="2422617"/>
                    <a:pt x="2195169" y="2431445"/>
                  </a:cubicBezTo>
                  <a:cubicBezTo>
                    <a:pt x="2186340" y="2440274"/>
                    <a:pt x="2174366" y="2445234"/>
                    <a:pt x="2161881" y="2445234"/>
                  </a:cubicBezTo>
                  <a:lnTo>
                    <a:pt x="47077" y="2445234"/>
                  </a:lnTo>
                  <a:cubicBezTo>
                    <a:pt x="34591" y="2445234"/>
                    <a:pt x="22617" y="2440274"/>
                    <a:pt x="13788" y="2431445"/>
                  </a:cubicBezTo>
                  <a:cubicBezTo>
                    <a:pt x="4960" y="2422617"/>
                    <a:pt x="0" y="2410643"/>
                    <a:pt x="0" y="2398157"/>
                  </a:cubicBezTo>
                  <a:lnTo>
                    <a:pt x="0" y="47077"/>
                  </a:lnTo>
                  <a:cubicBezTo>
                    <a:pt x="0" y="34591"/>
                    <a:pt x="4960" y="22617"/>
                    <a:pt x="13788" y="13788"/>
                  </a:cubicBezTo>
                  <a:cubicBezTo>
                    <a:pt x="22617" y="4960"/>
                    <a:pt x="34591" y="0"/>
                    <a:pt x="47077" y="0"/>
                  </a:cubicBezTo>
                  <a:close/>
                </a:path>
              </a:pathLst>
            </a:custGeom>
            <a:solidFill>
              <a:srgbClr val="EFE5D9"/>
            </a:solidFill>
          </p:spPr>
        </p:sp>
        <p:sp>
          <p:nvSpPr>
            <p:cNvPr name="TextBox 9" id="9"/>
            <p:cNvSpPr txBox="true"/>
            <p:nvPr/>
          </p:nvSpPr>
          <p:spPr>
            <a:xfrm>
              <a:off x="0" y="-47625"/>
              <a:ext cx="2208957" cy="2492859"/>
            </a:xfrm>
            <a:prstGeom prst="rect">
              <a:avLst/>
            </a:prstGeom>
          </p:spPr>
          <p:txBody>
            <a:bodyPr anchor="ctr" rtlCol="false" tIns="50800" lIns="50800" bIns="50800" rIns="50800"/>
            <a:lstStyle/>
            <a:p>
              <a:pPr algn="ctr">
                <a:lnSpc>
                  <a:spcPts val="3359"/>
                </a:lnSpc>
              </a:pPr>
            </a:p>
          </p:txBody>
        </p:sp>
      </p:grpSp>
      <p:sp>
        <p:nvSpPr>
          <p:cNvPr name="TextBox 10" id="10"/>
          <p:cNvSpPr txBox="true"/>
          <p:nvPr/>
        </p:nvSpPr>
        <p:spPr>
          <a:xfrm rot="0">
            <a:off x="10598421" y="1338030"/>
            <a:ext cx="6660879" cy="1785100"/>
          </a:xfrm>
          <a:prstGeom prst="rect">
            <a:avLst/>
          </a:prstGeom>
        </p:spPr>
        <p:txBody>
          <a:bodyPr anchor="t" rtlCol="false" tIns="0" lIns="0" bIns="0" rIns="0">
            <a:spAutoFit/>
          </a:bodyPr>
          <a:lstStyle/>
          <a:p>
            <a:pPr algn="l">
              <a:lnSpc>
                <a:spcPts val="13128"/>
              </a:lnSpc>
            </a:pPr>
            <a:r>
              <a:rPr lang="en-US" sz="9377">
                <a:solidFill>
                  <a:srgbClr val="766A60"/>
                </a:solidFill>
                <a:latin typeface="Times New Roman MT Condensed"/>
                <a:ea typeface="Times New Roman MT Condensed"/>
                <a:cs typeface="Times New Roman MT Condensed"/>
                <a:sym typeface="Times New Roman MT Condensed"/>
              </a:rPr>
              <a:t>Wohnbereich</a:t>
            </a:r>
          </a:p>
        </p:txBody>
      </p:sp>
      <p:sp>
        <p:nvSpPr>
          <p:cNvPr name="TextBox 11" id="11"/>
          <p:cNvSpPr txBox="true"/>
          <p:nvPr/>
        </p:nvSpPr>
        <p:spPr>
          <a:xfrm rot="0">
            <a:off x="10629879" y="3891079"/>
            <a:ext cx="7400252" cy="3414395"/>
          </a:xfrm>
          <a:prstGeom prst="rect">
            <a:avLst/>
          </a:prstGeom>
        </p:spPr>
        <p:txBody>
          <a:bodyPr anchor="t" rtlCol="false" tIns="0" lIns="0" bIns="0" rIns="0">
            <a:spAutoFit/>
          </a:bodyPr>
          <a:lstStyle/>
          <a:p>
            <a:pPr algn="l" marL="0" indent="0" lvl="0">
              <a:lnSpc>
                <a:spcPts val="4479"/>
              </a:lnSpc>
              <a:spcBef>
                <a:spcPct val="0"/>
              </a:spcBef>
            </a:pPr>
            <a:r>
              <a:rPr lang="en-US" sz="3199" i="true">
                <a:solidFill>
                  <a:srgbClr val="766A60"/>
                </a:solidFill>
                <a:latin typeface="Times New Roman MT Condensed Italics"/>
                <a:ea typeface="Times New Roman MT Condensed Italics"/>
                <a:cs typeface="Times New Roman MT Condensed Italics"/>
                <a:sym typeface="Times New Roman MT Condensed Italics"/>
              </a:rPr>
              <a:t>E</a:t>
            </a:r>
            <a:r>
              <a:rPr lang="en-US" sz="3199" i="true" strike="noStrike" u="none">
                <a:solidFill>
                  <a:srgbClr val="766A60"/>
                </a:solidFill>
                <a:latin typeface="Times New Roman MT Condensed Italics"/>
                <a:ea typeface="Times New Roman MT Condensed Italics"/>
                <a:cs typeface="Times New Roman MT Condensed Italics"/>
                <a:sym typeface="Times New Roman MT Condensed Italics"/>
              </a:rPr>
              <a:t>i</a:t>
            </a:r>
            <a:r>
              <a:rPr lang="en-US" sz="3199" i="true" strike="noStrike" u="none">
                <a:solidFill>
                  <a:srgbClr val="766A60"/>
                </a:solidFill>
                <a:latin typeface="Times New Roman MT Condensed Italics"/>
                <a:ea typeface="Times New Roman MT Condensed Italics"/>
                <a:cs typeface="Times New Roman MT Condensed Italics"/>
                <a:sym typeface="Times New Roman MT Condensed Italics"/>
              </a:rPr>
              <a:t>n</a:t>
            </a:r>
            <a:r>
              <a:rPr lang="en-US" sz="3199" i="true" strike="noStrike" u="none">
                <a:solidFill>
                  <a:srgbClr val="766A60"/>
                </a:solidFill>
                <a:latin typeface="Times New Roman MT Condensed Italics"/>
                <a:ea typeface="Times New Roman MT Condensed Italics"/>
                <a:cs typeface="Times New Roman MT Condensed Italics"/>
                <a:sym typeface="Times New Roman MT Condensed Italics"/>
              </a:rPr>
              <a:t> </a:t>
            </a:r>
            <a:r>
              <a:rPr lang="en-US" sz="3199" i="true" strike="noStrike" u="none">
                <a:solidFill>
                  <a:srgbClr val="766A60"/>
                </a:solidFill>
                <a:latin typeface="Times New Roman MT Condensed Italics"/>
                <a:ea typeface="Times New Roman MT Condensed Italics"/>
                <a:cs typeface="Times New Roman MT Condensed Italics"/>
                <a:sym typeface="Times New Roman MT Condensed Italics"/>
              </a:rPr>
              <a:t>elega</a:t>
            </a:r>
            <a:r>
              <a:rPr lang="en-US" sz="3199" i="true" strike="noStrike" u="none">
                <a:solidFill>
                  <a:srgbClr val="766A60"/>
                </a:solidFill>
                <a:latin typeface="Times New Roman MT Condensed Italics"/>
                <a:ea typeface="Times New Roman MT Condensed Italics"/>
                <a:cs typeface="Times New Roman MT Condensed Italics"/>
                <a:sym typeface="Times New Roman MT Condensed Italics"/>
              </a:rPr>
              <a:t>n</a:t>
            </a:r>
            <a:r>
              <a:rPr lang="en-US" sz="3199" i="true" strike="noStrike" u="none">
                <a:solidFill>
                  <a:srgbClr val="766A60"/>
                </a:solidFill>
                <a:latin typeface="Times New Roman MT Condensed Italics"/>
                <a:ea typeface="Times New Roman MT Condensed Italics"/>
                <a:cs typeface="Times New Roman MT Condensed Italics"/>
                <a:sym typeface="Times New Roman MT Condensed Italics"/>
              </a:rPr>
              <a:t>t</a:t>
            </a:r>
            <a:r>
              <a:rPr lang="en-US" sz="3199" i="true" strike="noStrike" u="none">
                <a:solidFill>
                  <a:srgbClr val="766A60"/>
                </a:solidFill>
                <a:latin typeface="Times New Roman MT Condensed Italics"/>
                <a:ea typeface="Times New Roman MT Condensed Italics"/>
                <a:cs typeface="Times New Roman MT Condensed Italics"/>
                <a:sym typeface="Times New Roman MT Condensed Italics"/>
              </a:rPr>
              <a:t>er</a:t>
            </a:r>
            <a:r>
              <a:rPr lang="en-US" sz="3199" i="true" strike="noStrike" u="none">
                <a:solidFill>
                  <a:srgbClr val="766A60"/>
                </a:solidFill>
                <a:latin typeface="Times New Roman MT Condensed Italics"/>
                <a:ea typeface="Times New Roman MT Condensed Italics"/>
                <a:cs typeface="Times New Roman MT Condensed Italics"/>
                <a:sym typeface="Times New Roman MT Condensed Italics"/>
              </a:rPr>
              <a:t> Ka</a:t>
            </a:r>
            <a:r>
              <a:rPr lang="en-US" sz="3199" i="true" strike="noStrike" u="none">
                <a:solidFill>
                  <a:srgbClr val="766A60"/>
                </a:solidFill>
                <a:latin typeface="Times New Roman MT Condensed Italics"/>
                <a:ea typeface="Times New Roman MT Condensed Italics"/>
                <a:cs typeface="Times New Roman MT Condensed Italics"/>
                <a:sym typeface="Times New Roman MT Condensed Italics"/>
              </a:rPr>
              <a:t>min </a:t>
            </a:r>
            <a:r>
              <a:rPr lang="en-US" sz="3199" i="true" strike="noStrike" u="none">
                <a:solidFill>
                  <a:srgbClr val="766A60"/>
                </a:solidFill>
                <a:latin typeface="Times New Roman MT Condensed Italics"/>
                <a:ea typeface="Times New Roman MT Condensed Italics"/>
                <a:cs typeface="Times New Roman MT Condensed Italics"/>
                <a:sym typeface="Times New Roman MT Condensed Italics"/>
              </a:rPr>
              <a:t>ve</a:t>
            </a:r>
            <a:r>
              <a:rPr lang="en-US" sz="3199" i="true" strike="noStrike" u="none">
                <a:solidFill>
                  <a:srgbClr val="766A60"/>
                </a:solidFill>
                <a:latin typeface="Times New Roman MT Condensed Italics"/>
                <a:ea typeface="Times New Roman MT Condensed Italics"/>
                <a:cs typeface="Times New Roman MT Condensed Italics"/>
                <a:sym typeface="Times New Roman MT Condensed Italics"/>
              </a:rPr>
              <a:t>r</a:t>
            </a:r>
            <a:r>
              <a:rPr lang="en-US" sz="3199" i="true" strike="noStrike" u="none">
                <a:solidFill>
                  <a:srgbClr val="766A60"/>
                </a:solidFill>
                <a:latin typeface="Times New Roman MT Condensed Italics"/>
                <a:ea typeface="Times New Roman MT Condensed Italics"/>
                <a:cs typeface="Times New Roman MT Condensed Italics"/>
                <a:sym typeface="Times New Roman MT Condensed Italics"/>
              </a:rPr>
              <a:t>l</a:t>
            </a:r>
            <a:r>
              <a:rPr lang="en-US" sz="3199" i="true" strike="noStrike" u="none">
                <a:solidFill>
                  <a:srgbClr val="766A60"/>
                </a:solidFill>
                <a:latin typeface="Times New Roman MT Condensed Italics"/>
                <a:ea typeface="Times New Roman MT Condensed Italics"/>
                <a:cs typeface="Times New Roman MT Condensed Italics"/>
                <a:sym typeface="Times New Roman MT Condensed Italics"/>
              </a:rPr>
              <a:t>eiht </a:t>
            </a:r>
            <a:r>
              <a:rPr lang="en-US" sz="3199" i="true" strike="noStrike" u="none">
                <a:solidFill>
                  <a:srgbClr val="766A60"/>
                </a:solidFill>
                <a:latin typeface="Times New Roman MT Condensed Italics"/>
                <a:ea typeface="Times New Roman MT Condensed Italics"/>
                <a:cs typeface="Times New Roman MT Condensed Italics"/>
                <a:sym typeface="Times New Roman MT Condensed Italics"/>
              </a:rPr>
              <a:t>de</a:t>
            </a:r>
            <a:r>
              <a:rPr lang="en-US" sz="3199" i="true" strike="noStrike" u="none">
                <a:solidFill>
                  <a:srgbClr val="766A60"/>
                </a:solidFill>
                <a:latin typeface="Times New Roman MT Condensed Italics"/>
                <a:ea typeface="Times New Roman MT Condensed Italics"/>
                <a:cs typeface="Times New Roman MT Condensed Italics"/>
                <a:sym typeface="Times New Roman MT Condensed Italics"/>
              </a:rPr>
              <a:t>m </a:t>
            </a:r>
            <a:r>
              <a:rPr lang="en-US" sz="3199" i="true" strike="noStrike" u="none">
                <a:solidFill>
                  <a:srgbClr val="766A60"/>
                </a:solidFill>
                <a:latin typeface="Times New Roman MT Condensed Italics"/>
                <a:ea typeface="Times New Roman MT Condensed Italics"/>
                <a:cs typeface="Times New Roman MT Condensed Italics"/>
                <a:sym typeface="Times New Roman MT Condensed Italics"/>
              </a:rPr>
              <a:t>Wohnb</a:t>
            </a:r>
            <a:r>
              <a:rPr lang="en-US" sz="3199" i="true" strike="noStrike" u="none">
                <a:solidFill>
                  <a:srgbClr val="766A60"/>
                </a:solidFill>
                <a:latin typeface="Times New Roman MT Condensed Italics"/>
                <a:ea typeface="Times New Roman MT Condensed Italics"/>
                <a:cs typeface="Times New Roman MT Condensed Italics"/>
                <a:sym typeface="Times New Roman MT Condensed Italics"/>
              </a:rPr>
              <a:t>e</a:t>
            </a:r>
            <a:r>
              <a:rPr lang="en-US" sz="3199" i="true" strike="noStrike" u="none">
                <a:solidFill>
                  <a:srgbClr val="766A60"/>
                </a:solidFill>
                <a:latin typeface="Times New Roman MT Condensed Italics"/>
                <a:ea typeface="Times New Roman MT Condensed Italics"/>
                <a:cs typeface="Times New Roman MT Condensed Italics"/>
                <a:sym typeface="Times New Roman MT Condensed Italics"/>
              </a:rPr>
              <a:t>r</a:t>
            </a:r>
            <a:r>
              <a:rPr lang="en-US" sz="3199" i="true" strike="noStrike" u="none">
                <a:solidFill>
                  <a:srgbClr val="766A60"/>
                </a:solidFill>
                <a:latin typeface="Times New Roman MT Condensed Italics"/>
                <a:ea typeface="Times New Roman MT Condensed Italics"/>
                <a:cs typeface="Times New Roman MT Condensed Italics"/>
                <a:sym typeface="Times New Roman MT Condensed Italics"/>
              </a:rPr>
              <a:t>e</a:t>
            </a:r>
            <a:r>
              <a:rPr lang="en-US" sz="3199" i="true" strike="noStrike" u="none">
                <a:solidFill>
                  <a:srgbClr val="766A60"/>
                </a:solidFill>
                <a:latin typeface="Times New Roman MT Condensed Italics"/>
                <a:ea typeface="Times New Roman MT Condensed Italics"/>
                <a:cs typeface="Times New Roman MT Condensed Italics"/>
                <a:sym typeface="Times New Roman MT Condensed Italics"/>
              </a:rPr>
              <a:t>ich</a:t>
            </a:r>
            <a:r>
              <a:rPr lang="en-US" sz="3199" i="true" strike="noStrike" u="none">
                <a:solidFill>
                  <a:srgbClr val="766A60"/>
                </a:solidFill>
                <a:latin typeface="Times New Roman MT Condensed Italics"/>
                <a:ea typeface="Times New Roman MT Condensed Italics"/>
                <a:cs typeface="Times New Roman MT Condensed Italics"/>
                <a:sym typeface="Times New Roman MT Condensed Italics"/>
              </a:rPr>
              <a:t> e</a:t>
            </a:r>
            <a:r>
              <a:rPr lang="en-US" sz="3199" i="true" strike="noStrike" u="none">
                <a:solidFill>
                  <a:srgbClr val="766A60"/>
                </a:solidFill>
                <a:latin typeface="Times New Roman MT Condensed Italics"/>
                <a:ea typeface="Times New Roman MT Condensed Italics"/>
                <a:cs typeface="Times New Roman MT Condensed Italics"/>
                <a:sym typeface="Times New Roman MT Condensed Italics"/>
              </a:rPr>
              <a:t>i</a:t>
            </a:r>
            <a:r>
              <a:rPr lang="en-US" sz="3199" i="true" strike="noStrike" u="none">
                <a:solidFill>
                  <a:srgbClr val="766A60"/>
                </a:solidFill>
                <a:latin typeface="Times New Roman MT Condensed Italics"/>
                <a:ea typeface="Times New Roman MT Condensed Italics"/>
                <a:cs typeface="Times New Roman MT Condensed Italics"/>
                <a:sym typeface="Times New Roman MT Condensed Italics"/>
              </a:rPr>
              <a:t>ne </a:t>
            </a:r>
            <a:r>
              <a:rPr lang="en-US" sz="3199" i="true" strike="noStrike" u="none">
                <a:solidFill>
                  <a:srgbClr val="766A60"/>
                </a:solidFill>
                <a:latin typeface="Times New Roman MT Condensed Italics"/>
                <a:ea typeface="Times New Roman MT Condensed Italics"/>
                <a:cs typeface="Times New Roman MT Condensed Italics"/>
                <a:sym typeface="Times New Roman MT Condensed Italics"/>
              </a:rPr>
              <a:t>beso</a:t>
            </a:r>
            <a:r>
              <a:rPr lang="en-US" sz="3199" i="true" strike="noStrike" u="none">
                <a:solidFill>
                  <a:srgbClr val="766A60"/>
                </a:solidFill>
                <a:latin typeface="Times New Roman MT Condensed Italics"/>
                <a:ea typeface="Times New Roman MT Condensed Italics"/>
                <a:cs typeface="Times New Roman MT Condensed Italics"/>
                <a:sym typeface="Times New Roman MT Condensed Italics"/>
              </a:rPr>
              <a:t>nd</a:t>
            </a:r>
            <a:r>
              <a:rPr lang="en-US" sz="3199" i="true" strike="noStrike" u="none">
                <a:solidFill>
                  <a:srgbClr val="766A60"/>
                </a:solidFill>
                <a:latin typeface="Times New Roman MT Condensed Italics"/>
                <a:ea typeface="Times New Roman MT Condensed Italics"/>
                <a:cs typeface="Times New Roman MT Condensed Italics"/>
                <a:sym typeface="Times New Roman MT Condensed Italics"/>
              </a:rPr>
              <a:t>ere</a:t>
            </a:r>
            <a:r>
              <a:rPr lang="en-US" sz="3199" i="true" strike="noStrike" u="none">
                <a:solidFill>
                  <a:srgbClr val="766A60"/>
                </a:solidFill>
                <a:latin typeface="Times New Roman MT Condensed Italics"/>
                <a:ea typeface="Times New Roman MT Condensed Italics"/>
                <a:cs typeface="Times New Roman MT Condensed Italics"/>
                <a:sym typeface="Times New Roman MT Condensed Italics"/>
              </a:rPr>
              <a:t> W</a:t>
            </a:r>
            <a:r>
              <a:rPr lang="en-US" sz="3199" i="true" strike="noStrike" u="none">
                <a:solidFill>
                  <a:srgbClr val="766A60"/>
                </a:solidFill>
                <a:latin typeface="Times New Roman MT Condensed Italics"/>
                <a:ea typeface="Times New Roman MT Condensed Italics"/>
                <a:cs typeface="Times New Roman MT Condensed Italics"/>
                <a:sym typeface="Times New Roman MT Condensed Italics"/>
              </a:rPr>
              <a:t>o</a:t>
            </a:r>
            <a:r>
              <a:rPr lang="en-US" sz="3199" i="true" strike="noStrike" u="none">
                <a:solidFill>
                  <a:srgbClr val="766A60"/>
                </a:solidFill>
                <a:latin typeface="Times New Roman MT Condensed Italics"/>
                <a:ea typeface="Times New Roman MT Condensed Italics"/>
                <a:cs typeface="Times New Roman MT Condensed Italics"/>
                <a:sym typeface="Times New Roman MT Condensed Italics"/>
              </a:rPr>
              <a:t>hn</a:t>
            </a:r>
            <a:r>
              <a:rPr lang="en-US" sz="3199" i="true" strike="noStrike" u="none">
                <a:solidFill>
                  <a:srgbClr val="766A60"/>
                </a:solidFill>
                <a:latin typeface="Times New Roman MT Condensed Italics"/>
                <a:ea typeface="Times New Roman MT Condensed Italics"/>
                <a:cs typeface="Times New Roman MT Condensed Italics"/>
                <a:sym typeface="Times New Roman MT Condensed Italics"/>
              </a:rPr>
              <a:t>qualität</a:t>
            </a:r>
            <a:r>
              <a:rPr lang="en-US" sz="3199" i="true" strike="noStrike" u="none">
                <a:solidFill>
                  <a:srgbClr val="766A60"/>
                </a:solidFill>
                <a:latin typeface="Times New Roman MT Condensed Italics"/>
                <a:ea typeface="Times New Roman MT Condensed Italics"/>
                <a:cs typeface="Times New Roman MT Condensed Italics"/>
                <a:sym typeface="Times New Roman MT Condensed Italics"/>
              </a:rPr>
              <a:t>. </a:t>
            </a:r>
            <a:r>
              <a:rPr lang="en-US" sz="3199" i="true" strike="noStrike" u="none">
                <a:solidFill>
                  <a:srgbClr val="766A60"/>
                </a:solidFill>
                <a:latin typeface="Times New Roman MT Condensed Italics"/>
                <a:ea typeface="Times New Roman MT Condensed Italics"/>
                <a:cs typeface="Times New Roman MT Condensed Italics"/>
                <a:sym typeface="Times New Roman MT Condensed Italics"/>
              </a:rPr>
              <a:t>Das flack</a:t>
            </a:r>
            <a:r>
              <a:rPr lang="en-US" sz="3199" i="true" strike="noStrike" u="none">
                <a:solidFill>
                  <a:srgbClr val="766A60"/>
                </a:solidFill>
                <a:latin typeface="Times New Roman MT Condensed Italics"/>
                <a:ea typeface="Times New Roman MT Condensed Italics"/>
                <a:cs typeface="Times New Roman MT Condensed Italics"/>
                <a:sym typeface="Times New Roman MT Condensed Italics"/>
              </a:rPr>
              <a:t>e</a:t>
            </a:r>
            <a:r>
              <a:rPr lang="en-US" sz="3199" i="true" strike="noStrike" u="none">
                <a:solidFill>
                  <a:srgbClr val="766A60"/>
                </a:solidFill>
                <a:latin typeface="Times New Roman MT Condensed Italics"/>
                <a:ea typeface="Times New Roman MT Condensed Italics"/>
                <a:cs typeface="Times New Roman MT Condensed Italics"/>
                <a:sym typeface="Times New Roman MT Condensed Italics"/>
              </a:rPr>
              <a:t>rnd</a:t>
            </a:r>
            <a:r>
              <a:rPr lang="en-US" sz="3199" i="true" strike="noStrike" u="none">
                <a:solidFill>
                  <a:srgbClr val="766A60"/>
                </a:solidFill>
                <a:latin typeface="Times New Roman MT Condensed Italics"/>
                <a:ea typeface="Times New Roman MT Condensed Italics"/>
                <a:cs typeface="Times New Roman MT Condensed Italics"/>
                <a:sym typeface="Times New Roman MT Condensed Italics"/>
              </a:rPr>
              <a:t>e </a:t>
            </a:r>
            <a:r>
              <a:rPr lang="en-US" sz="3199" i="true" strike="noStrike" u="none">
                <a:solidFill>
                  <a:srgbClr val="766A60"/>
                </a:solidFill>
                <a:latin typeface="Times New Roman MT Condensed Italics"/>
                <a:ea typeface="Times New Roman MT Condensed Italics"/>
                <a:cs typeface="Times New Roman MT Condensed Italics"/>
                <a:sym typeface="Times New Roman MT Condensed Italics"/>
              </a:rPr>
              <a:t>Fe</a:t>
            </a:r>
            <a:r>
              <a:rPr lang="en-US" sz="3199" i="true" strike="noStrike" u="none">
                <a:solidFill>
                  <a:srgbClr val="766A60"/>
                </a:solidFill>
                <a:latin typeface="Times New Roman MT Condensed Italics"/>
                <a:ea typeface="Times New Roman MT Condensed Italics"/>
                <a:cs typeface="Times New Roman MT Condensed Italics"/>
                <a:sym typeface="Times New Roman MT Condensed Italics"/>
              </a:rPr>
              <a:t>ue</a:t>
            </a:r>
            <a:r>
              <a:rPr lang="en-US" sz="3199" i="true" strike="noStrike" u="none">
                <a:solidFill>
                  <a:srgbClr val="766A60"/>
                </a:solidFill>
                <a:latin typeface="Times New Roman MT Condensed Italics"/>
                <a:ea typeface="Times New Roman MT Condensed Italics"/>
                <a:cs typeface="Times New Roman MT Condensed Italics"/>
                <a:sym typeface="Times New Roman MT Condensed Italics"/>
              </a:rPr>
              <a:t>r</a:t>
            </a:r>
            <a:r>
              <a:rPr lang="en-US" sz="3199" i="true" strike="noStrike" u="none">
                <a:solidFill>
                  <a:srgbClr val="766A60"/>
                </a:solidFill>
                <a:latin typeface="Times New Roman MT Condensed Italics"/>
                <a:ea typeface="Times New Roman MT Condensed Italics"/>
                <a:cs typeface="Times New Roman MT Condensed Italics"/>
                <a:sym typeface="Times New Roman MT Condensed Italics"/>
              </a:rPr>
              <a:t> schaff</a:t>
            </a:r>
            <a:r>
              <a:rPr lang="en-US" sz="3199" i="true" strike="noStrike" u="none">
                <a:solidFill>
                  <a:srgbClr val="766A60"/>
                </a:solidFill>
                <a:latin typeface="Times New Roman MT Condensed Italics"/>
                <a:ea typeface="Times New Roman MT Condensed Italics"/>
                <a:cs typeface="Times New Roman MT Condensed Italics"/>
                <a:sym typeface="Times New Roman MT Condensed Italics"/>
              </a:rPr>
              <a:t>t </a:t>
            </a:r>
            <a:r>
              <a:rPr lang="en-US" sz="3199" i="true" strike="noStrike" u="none">
                <a:solidFill>
                  <a:srgbClr val="766A60"/>
                </a:solidFill>
                <a:latin typeface="Times New Roman MT Condensed Italics"/>
                <a:ea typeface="Times New Roman MT Condensed Italics"/>
                <a:cs typeface="Times New Roman MT Condensed Italics"/>
                <a:sym typeface="Times New Roman MT Condensed Italics"/>
              </a:rPr>
              <a:t>e</a:t>
            </a:r>
            <a:r>
              <a:rPr lang="en-US" sz="3199" i="true" strike="noStrike" u="none">
                <a:solidFill>
                  <a:srgbClr val="766A60"/>
                </a:solidFill>
                <a:latin typeface="Times New Roman MT Condensed Italics"/>
                <a:ea typeface="Times New Roman MT Condensed Italics"/>
                <a:cs typeface="Times New Roman MT Condensed Italics"/>
                <a:sym typeface="Times New Roman MT Condensed Italics"/>
              </a:rPr>
              <a:t>i</a:t>
            </a:r>
            <a:r>
              <a:rPr lang="en-US" sz="3199" i="true" strike="noStrike" u="none">
                <a:solidFill>
                  <a:srgbClr val="766A60"/>
                </a:solidFill>
                <a:latin typeface="Times New Roman MT Condensed Italics"/>
                <a:ea typeface="Times New Roman MT Condensed Italics"/>
                <a:cs typeface="Times New Roman MT Condensed Italics"/>
                <a:sym typeface="Times New Roman MT Condensed Italics"/>
              </a:rPr>
              <a:t>n</a:t>
            </a:r>
            <a:r>
              <a:rPr lang="en-US" sz="3199" i="true" strike="noStrike" u="none">
                <a:solidFill>
                  <a:srgbClr val="766A60"/>
                </a:solidFill>
                <a:latin typeface="Times New Roman MT Condensed Italics"/>
                <a:ea typeface="Times New Roman MT Condensed Italics"/>
                <a:cs typeface="Times New Roman MT Condensed Italics"/>
                <a:sym typeface="Times New Roman MT Condensed Italics"/>
              </a:rPr>
              <a:t>e</a:t>
            </a:r>
            <a:r>
              <a:rPr lang="en-US" sz="3199" i="true" strike="noStrike" u="none">
                <a:solidFill>
                  <a:srgbClr val="766A60"/>
                </a:solidFill>
                <a:latin typeface="Times New Roman MT Condensed Italics"/>
                <a:ea typeface="Times New Roman MT Condensed Italics"/>
                <a:cs typeface="Times New Roman MT Condensed Italics"/>
                <a:sym typeface="Times New Roman MT Condensed Italics"/>
              </a:rPr>
              <a:t> </a:t>
            </a:r>
            <a:r>
              <a:rPr lang="en-US" sz="3199" i="true" strike="noStrike" u="none">
                <a:solidFill>
                  <a:srgbClr val="766A60"/>
                </a:solidFill>
                <a:latin typeface="Times New Roman MT Condensed Italics"/>
                <a:ea typeface="Times New Roman MT Condensed Italics"/>
                <a:cs typeface="Times New Roman MT Condensed Italics"/>
                <a:sym typeface="Times New Roman MT Condensed Italics"/>
              </a:rPr>
              <a:t>warm</a:t>
            </a:r>
            <a:r>
              <a:rPr lang="en-US" sz="3199" i="true" strike="noStrike" u="none">
                <a:solidFill>
                  <a:srgbClr val="766A60"/>
                </a:solidFill>
                <a:latin typeface="Times New Roman MT Condensed Italics"/>
                <a:ea typeface="Times New Roman MT Condensed Italics"/>
                <a:cs typeface="Times New Roman MT Condensed Italics"/>
                <a:sym typeface="Times New Roman MT Condensed Italics"/>
              </a:rPr>
              <a:t>e</a:t>
            </a:r>
            <a:r>
              <a:rPr lang="en-US" sz="3199" i="true" strike="noStrike" u="none">
                <a:solidFill>
                  <a:srgbClr val="766A60"/>
                </a:solidFill>
                <a:latin typeface="Times New Roman MT Condensed Italics"/>
                <a:ea typeface="Times New Roman MT Condensed Italics"/>
                <a:cs typeface="Times New Roman MT Condensed Italics"/>
                <a:sym typeface="Times New Roman MT Condensed Italics"/>
              </a:rPr>
              <a:t>, gemütl</a:t>
            </a:r>
            <a:r>
              <a:rPr lang="en-US" sz="3199" i="true" strike="noStrike" u="none">
                <a:solidFill>
                  <a:srgbClr val="766A60"/>
                </a:solidFill>
                <a:latin typeface="Times New Roman MT Condensed Italics"/>
                <a:ea typeface="Times New Roman MT Condensed Italics"/>
                <a:cs typeface="Times New Roman MT Condensed Italics"/>
                <a:sym typeface="Times New Roman MT Condensed Italics"/>
              </a:rPr>
              <a:t>i</a:t>
            </a:r>
            <a:r>
              <a:rPr lang="en-US" sz="3199" i="true" strike="noStrike" u="none">
                <a:solidFill>
                  <a:srgbClr val="766A60"/>
                </a:solidFill>
                <a:latin typeface="Times New Roman MT Condensed Italics"/>
                <a:ea typeface="Times New Roman MT Condensed Italics"/>
                <a:cs typeface="Times New Roman MT Condensed Italics"/>
                <a:sym typeface="Times New Roman MT Condensed Italics"/>
              </a:rPr>
              <a:t>ch</a:t>
            </a:r>
            <a:r>
              <a:rPr lang="en-US" sz="3199" i="true" strike="noStrike" u="none">
                <a:solidFill>
                  <a:srgbClr val="766A60"/>
                </a:solidFill>
                <a:latin typeface="Times New Roman MT Condensed Italics"/>
                <a:ea typeface="Times New Roman MT Condensed Italics"/>
                <a:cs typeface="Times New Roman MT Condensed Italics"/>
                <a:sym typeface="Times New Roman MT Condensed Italics"/>
              </a:rPr>
              <a:t>e </a:t>
            </a:r>
            <a:r>
              <a:rPr lang="en-US" sz="3199" i="true" strike="noStrike" u="none">
                <a:solidFill>
                  <a:srgbClr val="766A60"/>
                </a:solidFill>
                <a:latin typeface="Times New Roman MT Condensed Italics"/>
                <a:ea typeface="Times New Roman MT Condensed Italics"/>
                <a:cs typeface="Times New Roman MT Condensed Italics"/>
                <a:sym typeface="Times New Roman MT Condensed Italics"/>
              </a:rPr>
              <a:t>Atmosphä</a:t>
            </a:r>
            <a:r>
              <a:rPr lang="en-US" sz="3199" i="true" strike="noStrike" u="none">
                <a:solidFill>
                  <a:srgbClr val="766A60"/>
                </a:solidFill>
                <a:latin typeface="Times New Roman MT Condensed Italics"/>
                <a:ea typeface="Times New Roman MT Condensed Italics"/>
                <a:cs typeface="Times New Roman MT Condensed Italics"/>
                <a:sym typeface="Times New Roman MT Condensed Italics"/>
              </a:rPr>
              <a:t>re</a:t>
            </a:r>
            <a:r>
              <a:rPr lang="en-US" sz="3199" i="true" strike="noStrike" u="none">
                <a:solidFill>
                  <a:srgbClr val="766A60"/>
                </a:solidFill>
                <a:latin typeface="Times New Roman MT Condensed Italics"/>
                <a:ea typeface="Times New Roman MT Condensed Italics"/>
                <a:cs typeface="Times New Roman MT Condensed Italics"/>
                <a:sym typeface="Times New Roman MT Condensed Italics"/>
              </a:rPr>
              <a:t> </a:t>
            </a:r>
            <a:r>
              <a:rPr lang="en-US" sz="3199" i="true" strike="noStrike" u="none">
                <a:solidFill>
                  <a:srgbClr val="766A60"/>
                </a:solidFill>
                <a:latin typeface="Times New Roman MT Condensed Italics"/>
                <a:ea typeface="Times New Roman MT Condensed Italics"/>
                <a:cs typeface="Times New Roman MT Condensed Italics"/>
                <a:sym typeface="Times New Roman MT Condensed Italics"/>
              </a:rPr>
              <a:t>und</a:t>
            </a:r>
            <a:r>
              <a:rPr lang="en-US" sz="3199" i="true" strike="noStrike" u="none">
                <a:solidFill>
                  <a:srgbClr val="766A60"/>
                </a:solidFill>
                <a:latin typeface="Times New Roman MT Condensed Italics"/>
                <a:ea typeface="Times New Roman MT Condensed Italics"/>
                <a:cs typeface="Times New Roman MT Condensed Italics"/>
                <a:sym typeface="Times New Roman MT Condensed Italics"/>
              </a:rPr>
              <a:t> ma</a:t>
            </a:r>
            <a:r>
              <a:rPr lang="en-US" sz="3199" i="true" strike="noStrike" u="none">
                <a:solidFill>
                  <a:srgbClr val="766A60"/>
                </a:solidFill>
                <a:latin typeface="Times New Roman MT Condensed Italics"/>
                <a:ea typeface="Times New Roman MT Condensed Italics"/>
                <a:cs typeface="Times New Roman MT Condensed Italics"/>
                <a:sym typeface="Times New Roman MT Condensed Italics"/>
              </a:rPr>
              <a:t>ch</a:t>
            </a:r>
            <a:r>
              <a:rPr lang="en-US" sz="3199" i="true" strike="noStrike" u="none">
                <a:solidFill>
                  <a:srgbClr val="766A60"/>
                </a:solidFill>
                <a:latin typeface="Times New Roman MT Condensed Italics"/>
                <a:ea typeface="Times New Roman MT Condensed Italics"/>
                <a:cs typeface="Times New Roman MT Condensed Italics"/>
                <a:sym typeface="Times New Roman MT Condensed Italics"/>
              </a:rPr>
              <a:t>t d</a:t>
            </a:r>
            <a:r>
              <a:rPr lang="en-US" sz="3199" i="true" strike="noStrike" u="none">
                <a:solidFill>
                  <a:srgbClr val="766A60"/>
                </a:solidFill>
                <a:latin typeface="Times New Roman MT Condensed Italics"/>
                <a:ea typeface="Times New Roman MT Condensed Italics"/>
                <a:cs typeface="Times New Roman MT Condensed Italics"/>
                <a:sym typeface="Times New Roman MT Condensed Italics"/>
              </a:rPr>
              <a:t>e</a:t>
            </a:r>
            <a:r>
              <a:rPr lang="en-US" sz="3199" i="true" strike="noStrike" u="none">
                <a:solidFill>
                  <a:srgbClr val="766A60"/>
                </a:solidFill>
                <a:latin typeface="Times New Roman MT Condensed Italics"/>
                <a:ea typeface="Times New Roman MT Condensed Italics"/>
                <a:cs typeface="Times New Roman MT Condensed Italics"/>
                <a:sym typeface="Times New Roman MT Condensed Italics"/>
              </a:rPr>
              <a:t>n</a:t>
            </a:r>
            <a:r>
              <a:rPr lang="en-US" sz="3199" i="true" strike="noStrike" u="none">
                <a:solidFill>
                  <a:srgbClr val="766A60"/>
                </a:solidFill>
                <a:latin typeface="Times New Roman MT Condensed Italics"/>
                <a:ea typeface="Times New Roman MT Condensed Italics"/>
                <a:cs typeface="Times New Roman MT Condensed Italics"/>
                <a:sym typeface="Times New Roman MT Condensed Italics"/>
              </a:rPr>
              <a:t> </a:t>
            </a:r>
            <a:r>
              <a:rPr lang="en-US" sz="3199" i="true" strike="noStrike" u="none">
                <a:solidFill>
                  <a:srgbClr val="766A60"/>
                </a:solidFill>
                <a:latin typeface="Times New Roman MT Condensed Italics"/>
                <a:ea typeface="Times New Roman MT Condensed Italics"/>
                <a:cs typeface="Times New Roman MT Condensed Italics"/>
                <a:sym typeface="Times New Roman MT Condensed Italics"/>
              </a:rPr>
              <a:t>Ra</a:t>
            </a:r>
            <a:r>
              <a:rPr lang="en-US" sz="3199" i="true" strike="noStrike" u="none">
                <a:solidFill>
                  <a:srgbClr val="766A60"/>
                </a:solidFill>
                <a:latin typeface="Times New Roman MT Condensed Italics"/>
                <a:ea typeface="Times New Roman MT Condensed Italics"/>
                <a:cs typeface="Times New Roman MT Condensed Italics"/>
                <a:sym typeface="Times New Roman MT Condensed Italics"/>
              </a:rPr>
              <a:t>u</a:t>
            </a:r>
            <a:r>
              <a:rPr lang="en-US" sz="3199" i="true" strike="noStrike" u="none">
                <a:solidFill>
                  <a:srgbClr val="766A60"/>
                </a:solidFill>
                <a:latin typeface="Times New Roman MT Condensed Italics"/>
                <a:ea typeface="Times New Roman MT Condensed Italics"/>
                <a:cs typeface="Times New Roman MT Condensed Italics"/>
                <a:sym typeface="Times New Roman MT Condensed Italics"/>
              </a:rPr>
              <a:t>m zu ei</a:t>
            </a:r>
            <a:r>
              <a:rPr lang="en-US" sz="3199" i="true" strike="noStrike" u="none">
                <a:solidFill>
                  <a:srgbClr val="766A60"/>
                </a:solidFill>
                <a:latin typeface="Times New Roman MT Condensed Italics"/>
                <a:ea typeface="Times New Roman MT Condensed Italics"/>
                <a:cs typeface="Times New Roman MT Condensed Italics"/>
                <a:sym typeface="Times New Roman MT Condensed Italics"/>
              </a:rPr>
              <a:t>n</a:t>
            </a:r>
            <a:r>
              <a:rPr lang="en-US" sz="3199" i="true" strike="noStrike" u="none">
                <a:solidFill>
                  <a:srgbClr val="766A60"/>
                </a:solidFill>
                <a:latin typeface="Times New Roman MT Condensed Italics"/>
                <a:ea typeface="Times New Roman MT Condensed Italics"/>
                <a:cs typeface="Times New Roman MT Condensed Italics"/>
                <a:sym typeface="Times New Roman MT Condensed Italics"/>
              </a:rPr>
              <a:t>em Ort </a:t>
            </a:r>
            <a:r>
              <a:rPr lang="en-US" sz="3199" i="true" strike="noStrike" u="none">
                <a:solidFill>
                  <a:srgbClr val="766A60"/>
                </a:solidFill>
                <a:latin typeface="Times New Roman MT Condensed Italics"/>
                <a:ea typeface="Times New Roman MT Condensed Italics"/>
                <a:cs typeface="Times New Roman MT Condensed Italics"/>
                <a:sym typeface="Times New Roman MT Condensed Italics"/>
              </a:rPr>
              <a:t>d</a:t>
            </a:r>
            <a:r>
              <a:rPr lang="en-US" sz="3199" i="true" strike="noStrike" u="none">
                <a:solidFill>
                  <a:srgbClr val="766A60"/>
                </a:solidFill>
                <a:latin typeface="Times New Roman MT Condensed Italics"/>
                <a:ea typeface="Times New Roman MT Condensed Italics"/>
                <a:cs typeface="Times New Roman MT Condensed Italics"/>
                <a:sym typeface="Times New Roman MT Condensed Italics"/>
              </a:rPr>
              <a:t>er</a:t>
            </a:r>
            <a:r>
              <a:rPr lang="en-US" sz="3199" i="true" strike="noStrike" u="none">
                <a:solidFill>
                  <a:srgbClr val="766A60"/>
                </a:solidFill>
                <a:latin typeface="Times New Roman MT Condensed Italics"/>
                <a:ea typeface="Times New Roman MT Condensed Italics"/>
                <a:cs typeface="Times New Roman MT Condensed Italics"/>
                <a:sym typeface="Times New Roman MT Condensed Italics"/>
              </a:rPr>
              <a:t> </a:t>
            </a:r>
            <a:r>
              <a:rPr lang="en-US" sz="3199" i="true" strike="noStrike" u="none">
                <a:solidFill>
                  <a:srgbClr val="766A60"/>
                </a:solidFill>
                <a:latin typeface="Times New Roman MT Condensed Italics"/>
                <a:ea typeface="Times New Roman MT Condensed Italics"/>
                <a:cs typeface="Times New Roman MT Condensed Italics"/>
                <a:sym typeface="Times New Roman MT Condensed Italics"/>
              </a:rPr>
              <a:t>E</a:t>
            </a:r>
            <a:r>
              <a:rPr lang="en-US" sz="3199" i="true" strike="noStrike" u="none">
                <a:solidFill>
                  <a:srgbClr val="766A60"/>
                </a:solidFill>
                <a:latin typeface="Times New Roman MT Condensed Italics"/>
                <a:ea typeface="Times New Roman MT Condensed Italics"/>
                <a:cs typeface="Times New Roman MT Condensed Italics"/>
                <a:sym typeface="Times New Roman MT Condensed Italics"/>
              </a:rPr>
              <a:t>n</a:t>
            </a:r>
            <a:r>
              <a:rPr lang="en-US" sz="3199" i="true" strike="noStrike" u="none">
                <a:solidFill>
                  <a:srgbClr val="766A60"/>
                </a:solidFill>
                <a:latin typeface="Times New Roman MT Condensed Italics"/>
                <a:ea typeface="Times New Roman MT Condensed Italics"/>
                <a:cs typeface="Times New Roman MT Condensed Italics"/>
                <a:sym typeface="Times New Roman MT Condensed Italics"/>
              </a:rPr>
              <a:t>t</a:t>
            </a:r>
            <a:r>
              <a:rPr lang="en-US" sz="3199" i="true" strike="noStrike" u="none">
                <a:solidFill>
                  <a:srgbClr val="766A60"/>
                </a:solidFill>
                <a:latin typeface="Times New Roman MT Condensed Italics"/>
                <a:ea typeface="Times New Roman MT Condensed Italics"/>
                <a:cs typeface="Times New Roman MT Condensed Italics"/>
                <a:sym typeface="Times New Roman MT Condensed Italics"/>
              </a:rPr>
              <a:t>sp</a:t>
            </a:r>
            <a:r>
              <a:rPr lang="en-US" sz="3199" i="true" strike="noStrike" u="none">
                <a:solidFill>
                  <a:srgbClr val="766A60"/>
                </a:solidFill>
                <a:latin typeface="Times New Roman MT Condensed Italics"/>
                <a:ea typeface="Times New Roman MT Condensed Italics"/>
                <a:cs typeface="Times New Roman MT Condensed Italics"/>
                <a:sym typeface="Times New Roman MT Condensed Italics"/>
              </a:rPr>
              <a:t>annung. Ge</a:t>
            </a:r>
            <a:r>
              <a:rPr lang="en-US" sz="3199" i="true" strike="noStrike" u="none">
                <a:solidFill>
                  <a:srgbClr val="766A60"/>
                </a:solidFill>
                <a:latin typeface="Times New Roman MT Condensed Italics"/>
                <a:ea typeface="Times New Roman MT Condensed Italics"/>
                <a:cs typeface="Times New Roman MT Condensed Italics"/>
                <a:sym typeface="Times New Roman MT Condensed Italics"/>
              </a:rPr>
              <a:t>r</a:t>
            </a:r>
            <a:r>
              <a:rPr lang="en-US" sz="3199" i="true" strike="noStrike" u="none">
                <a:solidFill>
                  <a:srgbClr val="766A60"/>
                </a:solidFill>
                <a:latin typeface="Times New Roman MT Condensed Italics"/>
                <a:ea typeface="Times New Roman MT Condensed Italics"/>
                <a:cs typeface="Times New Roman MT Condensed Italics"/>
                <a:sym typeface="Times New Roman MT Condensed Italics"/>
              </a:rPr>
              <a:t>ade </a:t>
            </a:r>
            <a:r>
              <a:rPr lang="en-US" sz="3199" i="true" strike="noStrike" u="none">
                <a:solidFill>
                  <a:srgbClr val="766A60"/>
                </a:solidFill>
                <a:latin typeface="Times New Roman MT Condensed Italics"/>
                <a:ea typeface="Times New Roman MT Condensed Italics"/>
                <a:cs typeface="Times New Roman MT Condensed Italics"/>
                <a:sym typeface="Times New Roman MT Condensed Italics"/>
              </a:rPr>
              <a:t>i</a:t>
            </a:r>
            <a:r>
              <a:rPr lang="en-US" sz="3199" i="true" strike="noStrike" u="none">
                <a:solidFill>
                  <a:srgbClr val="766A60"/>
                </a:solidFill>
                <a:latin typeface="Times New Roman MT Condensed Italics"/>
                <a:ea typeface="Times New Roman MT Condensed Italics"/>
                <a:cs typeface="Times New Roman MT Condensed Italics"/>
                <a:sym typeface="Times New Roman MT Condensed Italics"/>
              </a:rPr>
              <a:t>n d</a:t>
            </a:r>
            <a:r>
              <a:rPr lang="en-US" sz="3199" i="true" strike="noStrike" u="none">
                <a:solidFill>
                  <a:srgbClr val="766A60"/>
                </a:solidFill>
                <a:latin typeface="Times New Roman MT Condensed Italics"/>
                <a:ea typeface="Times New Roman MT Condensed Italics"/>
                <a:cs typeface="Times New Roman MT Condensed Italics"/>
                <a:sym typeface="Times New Roman MT Condensed Italics"/>
              </a:rPr>
              <a:t>er</a:t>
            </a:r>
            <a:r>
              <a:rPr lang="en-US" sz="3199" i="true" strike="noStrike" u="none">
                <a:solidFill>
                  <a:srgbClr val="766A60"/>
                </a:solidFill>
                <a:latin typeface="Times New Roman MT Condensed Italics"/>
                <a:ea typeface="Times New Roman MT Condensed Italics"/>
                <a:cs typeface="Times New Roman MT Condensed Italics"/>
                <a:sym typeface="Times New Roman MT Condensed Italics"/>
              </a:rPr>
              <a:t> kalt</a:t>
            </a:r>
            <a:r>
              <a:rPr lang="en-US" sz="3199" i="true" strike="noStrike" u="none">
                <a:solidFill>
                  <a:srgbClr val="766A60"/>
                </a:solidFill>
                <a:latin typeface="Times New Roman MT Condensed Italics"/>
                <a:ea typeface="Times New Roman MT Condensed Italics"/>
                <a:cs typeface="Times New Roman MT Condensed Italics"/>
                <a:sym typeface="Times New Roman MT Condensed Italics"/>
              </a:rPr>
              <a:t>en</a:t>
            </a:r>
            <a:r>
              <a:rPr lang="en-US" sz="3199" i="true" strike="noStrike" u="none">
                <a:solidFill>
                  <a:srgbClr val="766A60"/>
                </a:solidFill>
                <a:latin typeface="Times New Roman MT Condensed Italics"/>
                <a:ea typeface="Times New Roman MT Condensed Italics"/>
                <a:cs typeface="Times New Roman MT Condensed Italics"/>
                <a:sym typeface="Times New Roman MT Condensed Italics"/>
              </a:rPr>
              <a:t> Jahreszeit sorgt </a:t>
            </a:r>
            <a:r>
              <a:rPr lang="en-US" sz="3199" i="true" strike="noStrike" u="none">
                <a:solidFill>
                  <a:srgbClr val="766A60"/>
                </a:solidFill>
                <a:latin typeface="Times New Roman MT Condensed Italics"/>
                <a:ea typeface="Times New Roman MT Condensed Italics"/>
                <a:cs typeface="Times New Roman MT Condensed Italics"/>
                <a:sym typeface="Times New Roman MT Condensed Italics"/>
              </a:rPr>
              <a:t>de</a:t>
            </a:r>
            <a:r>
              <a:rPr lang="en-US" sz="3199" i="true" strike="noStrike" u="none">
                <a:solidFill>
                  <a:srgbClr val="766A60"/>
                </a:solidFill>
                <a:latin typeface="Times New Roman MT Condensed Italics"/>
                <a:ea typeface="Times New Roman MT Condensed Italics"/>
                <a:cs typeface="Times New Roman MT Condensed Italics"/>
                <a:sym typeface="Times New Roman MT Condensed Italics"/>
              </a:rPr>
              <a:t>r</a:t>
            </a:r>
            <a:r>
              <a:rPr lang="en-US" sz="3199" i="true" strike="noStrike" u="none">
                <a:solidFill>
                  <a:srgbClr val="766A60"/>
                </a:solidFill>
                <a:latin typeface="Times New Roman MT Condensed Italics"/>
                <a:ea typeface="Times New Roman MT Condensed Italics"/>
                <a:cs typeface="Times New Roman MT Condensed Italics"/>
                <a:sym typeface="Times New Roman MT Condensed Italics"/>
              </a:rPr>
              <a:t> </a:t>
            </a:r>
            <a:r>
              <a:rPr lang="en-US" sz="3199" i="true" strike="noStrike" u="none">
                <a:solidFill>
                  <a:srgbClr val="766A60"/>
                </a:solidFill>
                <a:latin typeface="Times New Roman MT Condensed Italics"/>
                <a:ea typeface="Times New Roman MT Condensed Italics"/>
                <a:cs typeface="Times New Roman MT Condensed Italics"/>
                <a:sym typeface="Times New Roman MT Condensed Italics"/>
              </a:rPr>
              <a:t>Ka</a:t>
            </a:r>
            <a:r>
              <a:rPr lang="en-US" sz="3199" i="true" strike="noStrike" u="none">
                <a:solidFill>
                  <a:srgbClr val="766A60"/>
                </a:solidFill>
                <a:latin typeface="Times New Roman MT Condensed Italics"/>
                <a:ea typeface="Times New Roman MT Condensed Italics"/>
                <a:cs typeface="Times New Roman MT Condensed Italics"/>
                <a:sym typeface="Times New Roman MT Condensed Italics"/>
              </a:rPr>
              <a:t>m</a:t>
            </a:r>
            <a:r>
              <a:rPr lang="en-US" sz="3199" i="true" strike="noStrike" u="none">
                <a:solidFill>
                  <a:srgbClr val="766A60"/>
                </a:solidFill>
                <a:latin typeface="Times New Roman MT Condensed Italics"/>
                <a:ea typeface="Times New Roman MT Condensed Italics"/>
                <a:cs typeface="Times New Roman MT Condensed Italics"/>
                <a:sym typeface="Times New Roman MT Condensed Italics"/>
              </a:rPr>
              <a:t>in für ein einzigarti</a:t>
            </a:r>
            <a:r>
              <a:rPr lang="en-US" sz="3199" i="true" strike="noStrike" u="none">
                <a:solidFill>
                  <a:srgbClr val="766A60"/>
                </a:solidFill>
                <a:latin typeface="Times New Roman MT Condensed Italics"/>
                <a:ea typeface="Times New Roman MT Condensed Italics"/>
                <a:cs typeface="Times New Roman MT Condensed Italics"/>
                <a:sym typeface="Times New Roman MT Condensed Italics"/>
              </a:rPr>
              <a:t>ge</a:t>
            </a:r>
            <a:r>
              <a:rPr lang="en-US" sz="3199" i="true" strike="noStrike" u="none">
                <a:solidFill>
                  <a:srgbClr val="766A60"/>
                </a:solidFill>
                <a:latin typeface="Times New Roman MT Condensed Italics"/>
                <a:ea typeface="Times New Roman MT Condensed Italics"/>
                <a:cs typeface="Times New Roman MT Condensed Italics"/>
                <a:sym typeface="Times New Roman MT Condensed Italics"/>
              </a:rPr>
              <a:t>s Woh</a:t>
            </a:r>
            <a:r>
              <a:rPr lang="en-US" sz="3199" i="true" strike="noStrike" u="none">
                <a:solidFill>
                  <a:srgbClr val="766A60"/>
                </a:solidFill>
                <a:latin typeface="Times New Roman MT Condensed Italics"/>
                <a:ea typeface="Times New Roman MT Condensed Italics"/>
                <a:cs typeface="Times New Roman MT Condensed Italics"/>
                <a:sym typeface="Times New Roman MT Condensed Italics"/>
              </a:rPr>
              <a:t>ng</a:t>
            </a:r>
            <a:r>
              <a:rPr lang="en-US" sz="3199" i="true" strike="noStrike" u="none">
                <a:solidFill>
                  <a:srgbClr val="766A60"/>
                </a:solidFill>
                <a:latin typeface="Times New Roman MT Condensed Italics"/>
                <a:ea typeface="Times New Roman MT Condensed Italics"/>
                <a:cs typeface="Times New Roman MT Condensed Italics"/>
                <a:sym typeface="Times New Roman MT Condensed Italics"/>
              </a:rPr>
              <a:t>efühl</a:t>
            </a:r>
            <a:r>
              <a:rPr lang="en-US" sz="3199" i="true" strike="noStrike" u="none">
                <a:solidFill>
                  <a:srgbClr val="766A60"/>
                </a:solidFill>
                <a:latin typeface="Times New Roman MT Condensed Italics"/>
                <a:ea typeface="Times New Roman MT Condensed Italics"/>
                <a:cs typeface="Times New Roman MT Condensed Italics"/>
                <a:sym typeface="Times New Roman MT Condensed Italics"/>
              </a:rPr>
              <a:t>.</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F0E7D7"/>
        </a:solidFill>
      </p:bgPr>
    </p:bg>
    <p:spTree>
      <p:nvGrpSpPr>
        <p:cNvPr id="1" name=""/>
        <p:cNvGrpSpPr/>
        <p:nvPr/>
      </p:nvGrpSpPr>
      <p:grpSpPr>
        <a:xfrm>
          <a:off x="0" y="0"/>
          <a:ext cx="0" cy="0"/>
          <a:chOff x="0" y="0"/>
          <a:chExt cx="0" cy="0"/>
        </a:xfrm>
      </p:grpSpPr>
      <p:grpSp>
        <p:nvGrpSpPr>
          <p:cNvPr name="Group 2" id="2"/>
          <p:cNvGrpSpPr/>
          <p:nvPr/>
        </p:nvGrpSpPr>
        <p:grpSpPr>
          <a:xfrm rot="0">
            <a:off x="10041044" y="-663113"/>
            <a:ext cx="8759126" cy="11455380"/>
            <a:chOff x="0" y="0"/>
            <a:chExt cx="2306930" cy="3017055"/>
          </a:xfrm>
        </p:grpSpPr>
        <p:sp>
          <p:nvSpPr>
            <p:cNvPr name="Freeform 3" id="3"/>
            <p:cNvSpPr/>
            <p:nvPr/>
          </p:nvSpPr>
          <p:spPr>
            <a:xfrm flipH="false" flipV="false" rot="0">
              <a:off x="0" y="0"/>
              <a:ext cx="2306931" cy="3017055"/>
            </a:xfrm>
            <a:custGeom>
              <a:avLst/>
              <a:gdLst/>
              <a:ahLst/>
              <a:cxnLst/>
              <a:rect r="r" b="b" t="t" l="l"/>
              <a:pathLst>
                <a:path h="3017055" w="2306931">
                  <a:moveTo>
                    <a:pt x="45077" y="0"/>
                  </a:moveTo>
                  <a:lnTo>
                    <a:pt x="2261853" y="0"/>
                  </a:lnTo>
                  <a:cubicBezTo>
                    <a:pt x="2273808" y="0"/>
                    <a:pt x="2285274" y="4749"/>
                    <a:pt x="2293728" y="13203"/>
                  </a:cubicBezTo>
                  <a:cubicBezTo>
                    <a:pt x="2302181" y="21656"/>
                    <a:pt x="2306931" y="33122"/>
                    <a:pt x="2306931" y="45077"/>
                  </a:cubicBezTo>
                  <a:lnTo>
                    <a:pt x="2306931" y="2971978"/>
                  </a:lnTo>
                  <a:cubicBezTo>
                    <a:pt x="2306931" y="2983933"/>
                    <a:pt x="2302181" y="2995398"/>
                    <a:pt x="2293728" y="3003852"/>
                  </a:cubicBezTo>
                  <a:cubicBezTo>
                    <a:pt x="2285274" y="3012306"/>
                    <a:pt x="2273808" y="3017055"/>
                    <a:pt x="2261853" y="3017055"/>
                  </a:cubicBezTo>
                  <a:lnTo>
                    <a:pt x="45077" y="3017055"/>
                  </a:lnTo>
                  <a:cubicBezTo>
                    <a:pt x="33122" y="3017055"/>
                    <a:pt x="21656" y="3012306"/>
                    <a:pt x="13203" y="3003852"/>
                  </a:cubicBezTo>
                  <a:cubicBezTo>
                    <a:pt x="4749" y="2995398"/>
                    <a:pt x="0" y="2983933"/>
                    <a:pt x="0" y="2971978"/>
                  </a:cubicBezTo>
                  <a:lnTo>
                    <a:pt x="0" y="45077"/>
                  </a:lnTo>
                  <a:cubicBezTo>
                    <a:pt x="0" y="33122"/>
                    <a:pt x="4749" y="21656"/>
                    <a:pt x="13203" y="13203"/>
                  </a:cubicBezTo>
                  <a:cubicBezTo>
                    <a:pt x="21656" y="4749"/>
                    <a:pt x="33122" y="0"/>
                    <a:pt x="45077" y="0"/>
                  </a:cubicBezTo>
                  <a:close/>
                </a:path>
              </a:pathLst>
            </a:custGeom>
            <a:solidFill>
              <a:srgbClr val="FFFAF1"/>
            </a:solidFill>
          </p:spPr>
        </p:sp>
        <p:sp>
          <p:nvSpPr>
            <p:cNvPr name="TextBox 4" id="4"/>
            <p:cNvSpPr txBox="true"/>
            <p:nvPr/>
          </p:nvSpPr>
          <p:spPr>
            <a:xfrm>
              <a:off x="0" y="-47625"/>
              <a:ext cx="2306930" cy="3064680"/>
            </a:xfrm>
            <a:prstGeom prst="rect">
              <a:avLst/>
            </a:prstGeom>
          </p:spPr>
          <p:txBody>
            <a:bodyPr anchor="ctr" rtlCol="false" tIns="50800" lIns="50800" bIns="50800" rIns="50800"/>
            <a:lstStyle/>
            <a:p>
              <a:pPr algn="ctr">
                <a:lnSpc>
                  <a:spcPts val="3359"/>
                </a:lnSpc>
              </a:pPr>
            </a:p>
          </p:txBody>
        </p:sp>
      </p:grpSp>
      <p:grpSp>
        <p:nvGrpSpPr>
          <p:cNvPr name="Group 5" id="5"/>
          <p:cNvGrpSpPr/>
          <p:nvPr/>
        </p:nvGrpSpPr>
        <p:grpSpPr>
          <a:xfrm rot="0">
            <a:off x="8661262" y="467910"/>
            <a:ext cx="9067648" cy="9382336"/>
            <a:chOff x="0" y="0"/>
            <a:chExt cx="1404816" cy="1453569"/>
          </a:xfrm>
        </p:grpSpPr>
        <p:sp>
          <p:nvSpPr>
            <p:cNvPr name="Freeform 6" id="6"/>
            <p:cNvSpPr/>
            <p:nvPr/>
          </p:nvSpPr>
          <p:spPr>
            <a:xfrm flipH="false" flipV="false" rot="0">
              <a:off x="0" y="0"/>
              <a:ext cx="1404816" cy="1453569"/>
            </a:xfrm>
            <a:custGeom>
              <a:avLst/>
              <a:gdLst/>
              <a:ahLst/>
              <a:cxnLst/>
              <a:rect r="r" b="b" t="t" l="l"/>
              <a:pathLst>
                <a:path h="1453569" w="1404816">
                  <a:moveTo>
                    <a:pt x="19637" y="0"/>
                  </a:moveTo>
                  <a:lnTo>
                    <a:pt x="1385179" y="0"/>
                  </a:lnTo>
                  <a:cubicBezTo>
                    <a:pt x="1390387" y="0"/>
                    <a:pt x="1395382" y="2069"/>
                    <a:pt x="1399064" y="5752"/>
                  </a:cubicBezTo>
                  <a:cubicBezTo>
                    <a:pt x="1402747" y="9434"/>
                    <a:pt x="1404816" y="14429"/>
                    <a:pt x="1404816" y="19637"/>
                  </a:cubicBezTo>
                  <a:lnTo>
                    <a:pt x="1404816" y="1433932"/>
                  </a:lnTo>
                  <a:cubicBezTo>
                    <a:pt x="1404816" y="1439140"/>
                    <a:pt x="1402747" y="1444135"/>
                    <a:pt x="1399064" y="1447818"/>
                  </a:cubicBezTo>
                  <a:cubicBezTo>
                    <a:pt x="1395382" y="1451500"/>
                    <a:pt x="1390387" y="1453569"/>
                    <a:pt x="1385179" y="1453569"/>
                  </a:cubicBezTo>
                  <a:lnTo>
                    <a:pt x="19637" y="1453569"/>
                  </a:lnTo>
                  <a:cubicBezTo>
                    <a:pt x="14429" y="1453569"/>
                    <a:pt x="9434" y="1451500"/>
                    <a:pt x="5752" y="1447818"/>
                  </a:cubicBezTo>
                  <a:cubicBezTo>
                    <a:pt x="2069" y="1444135"/>
                    <a:pt x="0" y="1439140"/>
                    <a:pt x="0" y="1433932"/>
                  </a:cubicBezTo>
                  <a:lnTo>
                    <a:pt x="0" y="19637"/>
                  </a:lnTo>
                  <a:cubicBezTo>
                    <a:pt x="0" y="14429"/>
                    <a:pt x="2069" y="9434"/>
                    <a:pt x="5752" y="5752"/>
                  </a:cubicBezTo>
                  <a:cubicBezTo>
                    <a:pt x="9434" y="2069"/>
                    <a:pt x="14429" y="0"/>
                    <a:pt x="19637" y="0"/>
                  </a:cubicBezTo>
                  <a:close/>
                </a:path>
              </a:pathLst>
            </a:custGeom>
            <a:blipFill>
              <a:blip r:embed="rId2"/>
              <a:stretch>
                <a:fillRect l="0" t="-14430" r="0" b="-14430"/>
              </a:stretch>
            </a:blipFill>
          </p:spPr>
        </p:sp>
      </p:grpSp>
      <p:grpSp>
        <p:nvGrpSpPr>
          <p:cNvPr name="Group 7" id="7"/>
          <p:cNvGrpSpPr/>
          <p:nvPr/>
        </p:nvGrpSpPr>
        <p:grpSpPr>
          <a:xfrm rot="0">
            <a:off x="-349899" y="1022600"/>
            <a:ext cx="8387134" cy="10586220"/>
            <a:chOff x="0" y="0"/>
            <a:chExt cx="2208957" cy="2788140"/>
          </a:xfrm>
        </p:grpSpPr>
        <p:sp>
          <p:nvSpPr>
            <p:cNvPr name="Freeform 8" id="8"/>
            <p:cNvSpPr/>
            <p:nvPr/>
          </p:nvSpPr>
          <p:spPr>
            <a:xfrm flipH="false" flipV="false" rot="0">
              <a:off x="0" y="0"/>
              <a:ext cx="2208957" cy="2788140"/>
            </a:xfrm>
            <a:custGeom>
              <a:avLst/>
              <a:gdLst/>
              <a:ahLst/>
              <a:cxnLst/>
              <a:rect r="r" b="b" t="t" l="l"/>
              <a:pathLst>
                <a:path h="2788140" w="2208957">
                  <a:moveTo>
                    <a:pt x="47077" y="0"/>
                  </a:moveTo>
                  <a:lnTo>
                    <a:pt x="2161881" y="0"/>
                  </a:lnTo>
                  <a:cubicBezTo>
                    <a:pt x="2174366" y="0"/>
                    <a:pt x="2186340" y="4960"/>
                    <a:pt x="2195169" y="13788"/>
                  </a:cubicBezTo>
                  <a:cubicBezTo>
                    <a:pt x="2203997" y="22617"/>
                    <a:pt x="2208957" y="34591"/>
                    <a:pt x="2208957" y="47077"/>
                  </a:cubicBezTo>
                  <a:lnTo>
                    <a:pt x="2208957" y="2741064"/>
                  </a:lnTo>
                  <a:cubicBezTo>
                    <a:pt x="2208957" y="2753549"/>
                    <a:pt x="2203997" y="2765523"/>
                    <a:pt x="2195169" y="2774352"/>
                  </a:cubicBezTo>
                  <a:cubicBezTo>
                    <a:pt x="2186340" y="2783180"/>
                    <a:pt x="2174366" y="2788140"/>
                    <a:pt x="2161881" y="2788140"/>
                  </a:cubicBezTo>
                  <a:lnTo>
                    <a:pt x="47077" y="2788140"/>
                  </a:lnTo>
                  <a:cubicBezTo>
                    <a:pt x="21077" y="2788140"/>
                    <a:pt x="0" y="2767063"/>
                    <a:pt x="0" y="2741064"/>
                  </a:cubicBezTo>
                  <a:lnTo>
                    <a:pt x="0" y="47077"/>
                  </a:lnTo>
                  <a:cubicBezTo>
                    <a:pt x="0" y="34591"/>
                    <a:pt x="4960" y="22617"/>
                    <a:pt x="13788" y="13788"/>
                  </a:cubicBezTo>
                  <a:cubicBezTo>
                    <a:pt x="22617" y="4960"/>
                    <a:pt x="34591" y="0"/>
                    <a:pt x="47077" y="0"/>
                  </a:cubicBezTo>
                  <a:close/>
                </a:path>
              </a:pathLst>
            </a:custGeom>
            <a:solidFill>
              <a:srgbClr val="FFFAF1"/>
            </a:solidFill>
          </p:spPr>
        </p:sp>
        <p:sp>
          <p:nvSpPr>
            <p:cNvPr name="TextBox 9" id="9"/>
            <p:cNvSpPr txBox="true"/>
            <p:nvPr/>
          </p:nvSpPr>
          <p:spPr>
            <a:xfrm>
              <a:off x="0" y="-47625"/>
              <a:ext cx="2208957" cy="2835765"/>
            </a:xfrm>
            <a:prstGeom prst="rect">
              <a:avLst/>
            </a:prstGeom>
          </p:spPr>
          <p:txBody>
            <a:bodyPr anchor="ctr" rtlCol="false" tIns="50800" lIns="50800" bIns="50800" rIns="50800"/>
            <a:lstStyle/>
            <a:p>
              <a:pPr algn="ctr">
                <a:lnSpc>
                  <a:spcPts val="3359"/>
                </a:lnSpc>
              </a:pPr>
            </a:p>
          </p:txBody>
        </p:sp>
      </p:grpSp>
      <p:sp>
        <p:nvSpPr>
          <p:cNvPr name="TextBox 10" id="10"/>
          <p:cNvSpPr txBox="true"/>
          <p:nvPr/>
        </p:nvSpPr>
        <p:spPr>
          <a:xfrm rot="0">
            <a:off x="807410" y="1078760"/>
            <a:ext cx="5860975" cy="1785100"/>
          </a:xfrm>
          <a:prstGeom prst="rect">
            <a:avLst/>
          </a:prstGeom>
        </p:spPr>
        <p:txBody>
          <a:bodyPr anchor="t" rtlCol="false" tIns="0" lIns="0" bIns="0" rIns="0">
            <a:spAutoFit/>
          </a:bodyPr>
          <a:lstStyle/>
          <a:p>
            <a:pPr algn="l">
              <a:lnSpc>
                <a:spcPts val="13128"/>
              </a:lnSpc>
            </a:pPr>
            <a:r>
              <a:rPr lang="en-US" sz="9377">
                <a:solidFill>
                  <a:srgbClr val="766A60"/>
                </a:solidFill>
                <a:latin typeface="Times New Roman MT Condensed"/>
                <a:ea typeface="Times New Roman MT Condensed"/>
                <a:cs typeface="Times New Roman MT Condensed"/>
                <a:sym typeface="Times New Roman MT Condensed"/>
              </a:rPr>
              <a:t>Gäste-WC</a:t>
            </a:r>
          </a:p>
        </p:txBody>
      </p:sp>
      <p:sp>
        <p:nvSpPr>
          <p:cNvPr name="TextBox 11" id="11"/>
          <p:cNvSpPr txBox="true"/>
          <p:nvPr/>
        </p:nvSpPr>
        <p:spPr>
          <a:xfrm rot="0">
            <a:off x="322189" y="2996461"/>
            <a:ext cx="6828420" cy="632527"/>
          </a:xfrm>
          <a:prstGeom prst="rect">
            <a:avLst/>
          </a:prstGeom>
        </p:spPr>
        <p:txBody>
          <a:bodyPr anchor="t" rtlCol="false" tIns="0" lIns="0" bIns="0" rIns="0">
            <a:spAutoFit/>
          </a:bodyPr>
          <a:lstStyle/>
          <a:p>
            <a:pPr algn="l">
              <a:lnSpc>
                <a:spcPts val="5380"/>
              </a:lnSpc>
            </a:pPr>
            <a:r>
              <a:rPr lang="en-US" sz="3165" b="true">
                <a:solidFill>
                  <a:srgbClr val="766A60"/>
                </a:solidFill>
                <a:latin typeface="Aileron Bold"/>
                <a:ea typeface="Aileron Bold"/>
                <a:cs typeface="Aileron Bold"/>
                <a:sym typeface="Aileron Bold"/>
              </a:rPr>
              <a:t>mit zusätzlicher Duschmöglichkeit</a:t>
            </a:r>
          </a:p>
        </p:txBody>
      </p:sp>
      <p:sp>
        <p:nvSpPr>
          <p:cNvPr name="TextBox 12" id="12"/>
          <p:cNvSpPr txBox="true"/>
          <p:nvPr/>
        </p:nvSpPr>
        <p:spPr>
          <a:xfrm rot="0">
            <a:off x="904175" y="4326371"/>
            <a:ext cx="6573603" cy="3414395"/>
          </a:xfrm>
          <a:prstGeom prst="rect">
            <a:avLst/>
          </a:prstGeom>
        </p:spPr>
        <p:txBody>
          <a:bodyPr anchor="t" rtlCol="false" tIns="0" lIns="0" bIns="0" rIns="0">
            <a:spAutoFit/>
          </a:bodyPr>
          <a:lstStyle/>
          <a:p>
            <a:pPr algn="l" marL="0" indent="0" lvl="0">
              <a:lnSpc>
                <a:spcPts val="4480"/>
              </a:lnSpc>
              <a:spcBef>
                <a:spcPct val="0"/>
              </a:spcBef>
            </a:pPr>
            <a:r>
              <a:rPr lang="en-US" sz="3200" i="true">
                <a:solidFill>
                  <a:srgbClr val="766A60"/>
                </a:solidFill>
                <a:latin typeface="Times New Roman MT Condensed Italics"/>
                <a:ea typeface="Times New Roman MT Condensed Italics"/>
                <a:cs typeface="Times New Roman MT Condensed Italics"/>
                <a:sym typeface="Times New Roman MT Condensed Italics"/>
              </a:rPr>
              <a:t>Das Gäste-WC verfügt über ein</a:t>
            </a:r>
            <a:r>
              <a:rPr lang="en-US" sz="3200" i="true" strike="noStrike" u="none">
                <a:solidFill>
                  <a:srgbClr val="766A60"/>
                </a:solidFill>
                <a:latin typeface="Times New Roman MT Condensed Italics"/>
                <a:ea typeface="Times New Roman MT Condensed Italics"/>
                <a:cs typeface="Times New Roman MT Condensed Italics"/>
                <a:sym typeface="Times New Roman MT Condensed Italics"/>
              </a:rPr>
              <a:t>e praktische zusätzliche Dusche und bietet damit einen echten Mehrwert</a:t>
            </a:r>
            <a:r>
              <a:rPr lang="en-US" sz="3200" i="true" strike="noStrike" u="none">
                <a:solidFill>
                  <a:srgbClr val="766A60"/>
                </a:solidFill>
                <a:latin typeface="Times New Roman MT Condensed Italics"/>
                <a:ea typeface="Times New Roman MT Condensed Italics"/>
                <a:cs typeface="Times New Roman MT Condensed Italics"/>
                <a:sym typeface="Times New Roman MT Condensed Italics"/>
              </a:rPr>
              <a:t> f</a:t>
            </a:r>
            <a:r>
              <a:rPr lang="en-US" sz="3200" i="true" strike="noStrike" u="none">
                <a:solidFill>
                  <a:srgbClr val="766A60"/>
                </a:solidFill>
                <a:latin typeface="Times New Roman MT Condensed Italics"/>
                <a:ea typeface="Times New Roman MT Condensed Italics"/>
                <a:cs typeface="Times New Roman MT Condensed Italics"/>
                <a:sym typeface="Times New Roman MT Condensed Italics"/>
              </a:rPr>
              <a:t>ür</a:t>
            </a:r>
            <a:r>
              <a:rPr lang="en-US" sz="3200" i="true" strike="noStrike" u="none">
                <a:solidFill>
                  <a:srgbClr val="766A60"/>
                </a:solidFill>
                <a:latin typeface="Times New Roman MT Condensed Italics"/>
                <a:ea typeface="Times New Roman MT Condensed Italics"/>
                <a:cs typeface="Times New Roman MT Condensed Italics"/>
                <a:sym typeface="Times New Roman MT Condensed Italics"/>
              </a:rPr>
              <a:t> Fami</a:t>
            </a:r>
            <a:r>
              <a:rPr lang="en-US" sz="3200" i="true" strike="noStrike" u="none">
                <a:solidFill>
                  <a:srgbClr val="766A60"/>
                </a:solidFill>
                <a:latin typeface="Times New Roman MT Condensed Italics"/>
                <a:ea typeface="Times New Roman MT Condensed Italics"/>
                <a:cs typeface="Times New Roman MT Condensed Italics"/>
                <a:sym typeface="Times New Roman MT Condensed Italics"/>
              </a:rPr>
              <a:t>lie </a:t>
            </a:r>
            <a:r>
              <a:rPr lang="en-US" sz="3200" i="true" strike="noStrike" u="none">
                <a:solidFill>
                  <a:srgbClr val="766A60"/>
                </a:solidFill>
                <a:latin typeface="Times New Roman MT Condensed Italics"/>
                <a:ea typeface="Times New Roman MT Condensed Italics"/>
                <a:cs typeface="Times New Roman MT Condensed Italics"/>
                <a:sym typeface="Times New Roman MT Condensed Italics"/>
              </a:rPr>
              <a:t>und Gäs</a:t>
            </a:r>
            <a:r>
              <a:rPr lang="en-US" sz="3200" i="true" strike="noStrike" u="none">
                <a:solidFill>
                  <a:srgbClr val="766A60"/>
                </a:solidFill>
                <a:latin typeface="Times New Roman MT Condensed Italics"/>
                <a:ea typeface="Times New Roman MT Condensed Italics"/>
                <a:cs typeface="Times New Roman MT Condensed Italics"/>
                <a:sym typeface="Times New Roman MT Condensed Italics"/>
              </a:rPr>
              <a:t>te</a:t>
            </a:r>
            <a:r>
              <a:rPr lang="en-US" sz="3200" i="true" strike="noStrike" u="none">
                <a:solidFill>
                  <a:srgbClr val="766A60"/>
                </a:solidFill>
                <a:latin typeface="Times New Roman MT Condensed Italics"/>
                <a:ea typeface="Times New Roman MT Condensed Italics"/>
                <a:cs typeface="Times New Roman MT Condensed Italics"/>
                <a:sym typeface="Times New Roman MT Condensed Italics"/>
              </a:rPr>
              <a:t>. Die funkt</a:t>
            </a:r>
            <a:r>
              <a:rPr lang="en-US" sz="3200" i="true" strike="noStrike" u="none">
                <a:solidFill>
                  <a:srgbClr val="766A60"/>
                </a:solidFill>
                <a:latin typeface="Times New Roman MT Condensed Italics"/>
                <a:ea typeface="Times New Roman MT Condensed Italics"/>
                <a:cs typeface="Times New Roman MT Condensed Italics"/>
                <a:sym typeface="Times New Roman MT Condensed Italics"/>
              </a:rPr>
              <a:t>i</a:t>
            </a:r>
            <a:r>
              <a:rPr lang="en-US" sz="3200" i="true" strike="noStrike" u="none">
                <a:solidFill>
                  <a:srgbClr val="766A60"/>
                </a:solidFill>
                <a:latin typeface="Times New Roman MT Condensed Italics"/>
                <a:ea typeface="Times New Roman MT Condensed Italics"/>
                <a:cs typeface="Times New Roman MT Condensed Italics"/>
                <a:sym typeface="Times New Roman MT Condensed Italics"/>
              </a:rPr>
              <a:t>on</a:t>
            </a:r>
            <a:r>
              <a:rPr lang="en-US" sz="3200" i="true" strike="noStrike" u="none">
                <a:solidFill>
                  <a:srgbClr val="766A60"/>
                </a:solidFill>
                <a:latin typeface="Times New Roman MT Condensed Italics"/>
                <a:ea typeface="Times New Roman MT Condensed Italics"/>
                <a:cs typeface="Times New Roman MT Condensed Italics"/>
                <a:sym typeface="Times New Roman MT Condensed Italics"/>
              </a:rPr>
              <a:t>ale Ausstattung sorgt für Flexibilität im Allta</a:t>
            </a:r>
            <a:r>
              <a:rPr lang="en-US" sz="3200" i="true" strike="noStrike" u="none">
                <a:solidFill>
                  <a:srgbClr val="766A60"/>
                </a:solidFill>
                <a:latin typeface="Times New Roman MT Condensed Italics"/>
                <a:ea typeface="Times New Roman MT Condensed Italics"/>
                <a:cs typeface="Times New Roman MT Condensed Italics"/>
                <a:sym typeface="Times New Roman MT Condensed Italics"/>
              </a:rPr>
              <a:t>g u</a:t>
            </a:r>
            <a:r>
              <a:rPr lang="en-US" sz="3200" i="true" strike="noStrike" u="none">
                <a:solidFill>
                  <a:srgbClr val="766A60"/>
                </a:solidFill>
                <a:latin typeface="Times New Roman MT Condensed Italics"/>
                <a:ea typeface="Times New Roman MT Condensed Italics"/>
                <a:cs typeface="Times New Roman MT Condensed Italics"/>
                <a:sym typeface="Times New Roman MT Condensed Italics"/>
              </a:rPr>
              <a:t>nd eignet</a:t>
            </a:r>
            <a:r>
              <a:rPr lang="en-US" sz="3200" i="true" strike="noStrike" u="none">
                <a:solidFill>
                  <a:srgbClr val="766A60"/>
                </a:solidFill>
                <a:latin typeface="Times New Roman MT Condensed Italics"/>
                <a:ea typeface="Times New Roman MT Condensed Italics"/>
                <a:cs typeface="Times New Roman MT Condensed Italics"/>
                <a:sym typeface="Times New Roman MT Condensed Italics"/>
              </a:rPr>
              <a:t> sich id</a:t>
            </a:r>
            <a:r>
              <a:rPr lang="en-US" sz="3200" i="true" strike="noStrike" u="none">
                <a:solidFill>
                  <a:srgbClr val="766A60"/>
                </a:solidFill>
                <a:latin typeface="Times New Roman MT Condensed Italics"/>
                <a:ea typeface="Times New Roman MT Condensed Italics"/>
                <a:cs typeface="Times New Roman MT Condensed Italics"/>
                <a:sym typeface="Times New Roman MT Condensed Italics"/>
              </a:rPr>
              <a:t>eal für Besucher oder als Ergänzung zum </a:t>
            </a:r>
            <a:r>
              <a:rPr lang="en-US" sz="3200" i="true" strike="noStrike" u="none">
                <a:solidFill>
                  <a:srgbClr val="766A60"/>
                </a:solidFill>
                <a:latin typeface="Times New Roman MT Condensed Italics"/>
                <a:ea typeface="Times New Roman MT Condensed Italics"/>
                <a:cs typeface="Times New Roman MT Condensed Italics"/>
                <a:sym typeface="Times New Roman MT Condensed Italics"/>
              </a:rPr>
              <a:t>Hauptbad</a:t>
            </a:r>
            <a:r>
              <a:rPr lang="en-US" sz="3200" i="true" strike="noStrike" u="none">
                <a:solidFill>
                  <a:srgbClr val="766A60"/>
                </a:solidFill>
                <a:latin typeface="Times New Roman MT Condensed Italics"/>
                <a:ea typeface="Times New Roman MT Condensed Italics"/>
                <a:cs typeface="Times New Roman MT Condensed Italics"/>
                <a:sym typeface="Times New Roman MT Condensed Italics"/>
              </a:rPr>
              <a:t>.</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bg>
      <p:bgPr>
        <a:solidFill>
          <a:srgbClr val="FFFAF1"/>
        </a:solidFill>
      </p:bgPr>
    </p:bg>
    <p:spTree>
      <p:nvGrpSpPr>
        <p:cNvPr id="1" name=""/>
        <p:cNvGrpSpPr/>
        <p:nvPr/>
      </p:nvGrpSpPr>
      <p:grpSpPr>
        <a:xfrm>
          <a:off x="0" y="0"/>
          <a:ext cx="0" cy="0"/>
          <a:chOff x="0" y="0"/>
          <a:chExt cx="0" cy="0"/>
        </a:xfrm>
      </p:grpSpPr>
      <p:grpSp>
        <p:nvGrpSpPr>
          <p:cNvPr name="Group 2" id="2"/>
          <p:cNvGrpSpPr/>
          <p:nvPr/>
        </p:nvGrpSpPr>
        <p:grpSpPr>
          <a:xfrm rot="0">
            <a:off x="-374737" y="-636633"/>
            <a:ext cx="8077141" cy="11455380"/>
            <a:chOff x="0" y="0"/>
            <a:chExt cx="2127313" cy="3017055"/>
          </a:xfrm>
        </p:grpSpPr>
        <p:sp>
          <p:nvSpPr>
            <p:cNvPr name="Freeform 3" id="3"/>
            <p:cNvSpPr/>
            <p:nvPr/>
          </p:nvSpPr>
          <p:spPr>
            <a:xfrm flipH="false" flipV="false" rot="0">
              <a:off x="0" y="0"/>
              <a:ext cx="2127313" cy="3017055"/>
            </a:xfrm>
            <a:custGeom>
              <a:avLst/>
              <a:gdLst/>
              <a:ahLst/>
              <a:cxnLst/>
              <a:rect r="r" b="b" t="t" l="l"/>
              <a:pathLst>
                <a:path h="3017055" w="2127313">
                  <a:moveTo>
                    <a:pt x="48883" y="0"/>
                  </a:moveTo>
                  <a:lnTo>
                    <a:pt x="2078429" y="0"/>
                  </a:lnTo>
                  <a:cubicBezTo>
                    <a:pt x="2091394" y="0"/>
                    <a:pt x="2103828" y="5150"/>
                    <a:pt x="2112995" y="14318"/>
                  </a:cubicBezTo>
                  <a:cubicBezTo>
                    <a:pt x="2122163" y="23485"/>
                    <a:pt x="2127313" y="35919"/>
                    <a:pt x="2127313" y="48883"/>
                  </a:cubicBezTo>
                  <a:lnTo>
                    <a:pt x="2127313" y="2968171"/>
                  </a:lnTo>
                  <a:cubicBezTo>
                    <a:pt x="2127313" y="2995169"/>
                    <a:pt x="2105427" y="3017055"/>
                    <a:pt x="2078429" y="3017055"/>
                  </a:cubicBezTo>
                  <a:lnTo>
                    <a:pt x="48883" y="3017055"/>
                  </a:lnTo>
                  <a:cubicBezTo>
                    <a:pt x="35919" y="3017055"/>
                    <a:pt x="23485" y="3011905"/>
                    <a:pt x="14318" y="3002737"/>
                  </a:cubicBezTo>
                  <a:cubicBezTo>
                    <a:pt x="5150" y="2993570"/>
                    <a:pt x="0" y="2981136"/>
                    <a:pt x="0" y="2968171"/>
                  </a:cubicBezTo>
                  <a:lnTo>
                    <a:pt x="0" y="48883"/>
                  </a:lnTo>
                  <a:cubicBezTo>
                    <a:pt x="0" y="35919"/>
                    <a:pt x="5150" y="23485"/>
                    <a:pt x="14318" y="14318"/>
                  </a:cubicBezTo>
                  <a:cubicBezTo>
                    <a:pt x="23485" y="5150"/>
                    <a:pt x="35919" y="0"/>
                    <a:pt x="48883" y="0"/>
                  </a:cubicBezTo>
                  <a:close/>
                </a:path>
              </a:pathLst>
            </a:custGeom>
            <a:solidFill>
              <a:srgbClr val="EFE5D9"/>
            </a:solidFill>
          </p:spPr>
        </p:sp>
        <p:sp>
          <p:nvSpPr>
            <p:cNvPr name="TextBox 4" id="4"/>
            <p:cNvSpPr txBox="true"/>
            <p:nvPr/>
          </p:nvSpPr>
          <p:spPr>
            <a:xfrm>
              <a:off x="0" y="-47625"/>
              <a:ext cx="2127313" cy="3064680"/>
            </a:xfrm>
            <a:prstGeom prst="rect">
              <a:avLst/>
            </a:prstGeom>
          </p:spPr>
          <p:txBody>
            <a:bodyPr anchor="ctr" rtlCol="false" tIns="50800" lIns="50800" bIns="50800" rIns="50800"/>
            <a:lstStyle/>
            <a:p>
              <a:pPr algn="ctr">
                <a:lnSpc>
                  <a:spcPts val="3359"/>
                </a:lnSpc>
              </a:pPr>
            </a:p>
          </p:txBody>
        </p:sp>
      </p:grpSp>
      <p:grpSp>
        <p:nvGrpSpPr>
          <p:cNvPr name="Group 5" id="5"/>
          <p:cNvGrpSpPr/>
          <p:nvPr/>
        </p:nvGrpSpPr>
        <p:grpSpPr>
          <a:xfrm rot="0">
            <a:off x="465499" y="467910"/>
            <a:ext cx="9067648" cy="9382336"/>
            <a:chOff x="0" y="0"/>
            <a:chExt cx="1404816" cy="1453569"/>
          </a:xfrm>
        </p:grpSpPr>
        <p:sp>
          <p:nvSpPr>
            <p:cNvPr name="Freeform 6" id="6"/>
            <p:cNvSpPr/>
            <p:nvPr/>
          </p:nvSpPr>
          <p:spPr>
            <a:xfrm flipH="false" flipV="false" rot="0">
              <a:off x="0" y="0"/>
              <a:ext cx="1404816" cy="1453569"/>
            </a:xfrm>
            <a:custGeom>
              <a:avLst/>
              <a:gdLst/>
              <a:ahLst/>
              <a:cxnLst/>
              <a:rect r="r" b="b" t="t" l="l"/>
              <a:pathLst>
                <a:path h="1453569" w="1404816">
                  <a:moveTo>
                    <a:pt x="19637" y="0"/>
                  </a:moveTo>
                  <a:lnTo>
                    <a:pt x="1385179" y="0"/>
                  </a:lnTo>
                  <a:cubicBezTo>
                    <a:pt x="1390387" y="0"/>
                    <a:pt x="1395382" y="2069"/>
                    <a:pt x="1399064" y="5752"/>
                  </a:cubicBezTo>
                  <a:cubicBezTo>
                    <a:pt x="1402747" y="9434"/>
                    <a:pt x="1404816" y="14429"/>
                    <a:pt x="1404816" y="19637"/>
                  </a:cubicBezTo>
                  <a:lnTo>
                    <a:pt x="1404816" y="1433932"/>
                  </a:lnTo>
                  <a:cubicBezTo>
                    <a:pt x="1404816" y="1439140"/>
                    <a:pt x="1402747" y="1444135"/>
                    <a:pt x="1399064" y="1447818"/>
                  </a:cubicBezTo>
                  <a:cubicBezTo>
                    <a:pt x="1395382" y="1451500"/>
                    <a:pt x="1390387" y="1453569"/>
                    <a:pt x="1385179" y="1453569"/>
                  </a:cubicBezTo>
                  <a:lnTo>
                    <a:pt x="19637" y="1453569"/>
                  </a:lnTo>
                  <a:cubicBezTo>
                    <a:pt x="14429" y="1453569"/>
                    <a:pt x="9434" y="1451500"/>
                    <a:pt x="5752" y="1447818"/>
                  </a:cubicBezTo>
                  <a:cubicBezTo>
                    <a:pt x="2069" y="1444135"/>
                    <a:pt x="0" y="1439140"/>
                    <a:pt x="0" y="1433932"/>
                  </a:cubicBezTo>
                  <a:lnTo>
                    <a:pt x="0" y="19637"/>
                  </a:lnTo>
                  <a:cubicBezTo>
                    <a:pt x="0" y="14429"/>
                    <a:pt x="2069" y="9434"/>
                    <a:pt x="5752" y="5752"/>
                  </a:cubicBezTo>
                  <a:cubicBezTo>
                    <a:pt x="9434" y="2069"/>
                    <a:pt x="14429" y="0"/>
                    <a:pt x="19637" y="0"/>
                  </a:cubicBezTo>
                  <a:close/>
                </a:path>
              </a:pathLst>
            </a:custGeom>
            <a:blipFill>
              <a:blip r:embed="rId2"/>
              <a:stretch>
                <a:fillRect l="-18980" t="0" r="-18980" b="0"/>
              </a:stretch>
            </a:blipFill>
          </p:spPr>
        </p:sp>
      </p:grpSp>
      <p:grpSp>
        <p:nvGrpSpPr>
          <p:cNvPr name="Group 7" id="7"/>
          <p:cNvGrpSpPr/>
          <p:nvPr/>
        </p:nvGrpSpPr>
        <p:grpSpPr>
          <a:xfrm rot="0">
            <a:off x="10123097" y="1308350"/>
            <a:ext cx="8387134" cy="9284247"/>
            <a:chOff x="0" y="0"/>
            <a:chExt cx="2208957" cy="2445234"/>
          </a:xfrm>
        </p:grpSpPr>
        <p:sp>
          <p:nvSpPr>
            <p:cNvPr name="Freeform 8" id="8"/>
            <p:cNvSpPr/>
            <p:nvPr/>
          </p:nvSpPr>
          <p:spPr>
            <a:xfrm flipH="false" flipV="false" rot="0">
              <a:off x="0" y="0"/>
              <a:ext cx="2208957" cy="2445234"/>
            </a:xfrm>
            <a:custGeom>
              <a:avLst/>
              <a:gdLst/>
              <a:ahLst/>
              <a:cxnLst/>
              <a:rect r="r" b="b" t="t" l="l"/>
              <a:pathLst>
                <a:path h="2445234" w="2208957">
                  <a:moveTo>
                    <a:pt x="47077" y="0"/>
                  </a:moveTo>
                  <a:lnTo>
                    <a:pt x="2161881" y="0"/>
                  </a:lnTo>
                  <a:cubicBezTo>
                    <a:pt x="2174366" y="0"/>
                    <a:pt x="2186340" y="4960"/>
                    <a:pt x="2195169" y="13788"/>
                  </a:cubicBezTo>
                  <a:cubicBezTo>
                    <a:pt x="2203997" y="22617"/>
                    <a:pt x="2208957" y="34591"/>
                    <a:pt x="2208957" y="47077"/>
                  </a:cubicBezTo>
                  <a:lnTo>
                    <a:pt x="2208957" y="2398157"/>
                  </a:lnTo>
                  <a:cubicBezTo>
                    <a:pt x="2208957" y="2410643"/>
                    <a:pt x="2203997" y="2422617"/>
                    <a:pt x="2195169" y="2431445"/>
                  </a:cubicBezTo>
                  <a:cubicBezTo>
                    <a:pt x="2186340" y="2440274"/>
                    <a:pt x="2174366" y="2445234"/>
                    <a:pt x="2161881" y="2445234"/>
                  </a:cubicBezTo>
                  <a:lnTo>
                    <a:pt x="47077" y="2445234"/>
                  </a:lnTo>
                  <a:cubicBezTo>
                    <a:pt x="34591" y="2445234"/>
                    <a:pt x="22617" y="2440274"/>
                    <a:pt x="13788" y="2431445"/>
                  </a:cubicBezTo>
                  <a:cubicBezTo>
                    <a:pt x="4960" y="2422617"/>
                    <a:pt x="0" y="2410643"/>
                    <a:pt x="0" y="2398157"/>
                  </a:cubicBezTo>
                  <a:lnTo>
                    <a:pt x="0" y="47077"/>
                  </a:lnTo>
                  <a:cubicBezTo>
                    <a:pt x="0" y="34591"/>
                    <a:pt x="4960" y="22617"/>
                    <a:pt x="13788" y="13788"/>
                  </a:cubicBezTo>
                  <a:cubicBezTo>
                    <a:pt x="22617" y="4960"/>
                    <a:pt x="34591" y="0"/>
                    <a:pt x="47077" y="0"/>
                  </a:cubicBezTo>
                  <a:close/>
                </a:path>
              </a:pathLst>
            </a:custGeom>
            <a:solidFill>
              <a:srgbClr val="EFE5D9"/>
            </a:solidFill>
          </p:spPr>
        </p:sp>
        <p:sp>
          <p:nvSpPr>
            <p:cNvPr name="TextBox 9" id="9"/>
            <p:cNvSpPr txBox="true"/>
            <p:nvPr/>
          </p:nvSpPr>
          <p:spPr>
            <a:xfrm>
              <a:off x="0" y="-47625"/>
              <a:ext cx="2208957" cy="2492859"/>
            </a:xfrm>
            <a:prstGeom prst="rect">
              <a:avLst/>
            </a:prstGeom>
          </p:spPr>
          <p:txBody>
            <a:bodyPr anchor="ctr" rtlCol="false" tIns="50800" lIns="50800" bIns="50800" rIns="50800"/>
            <a:lstStyle/>
            <a:p>
              <a:pPr algn="ctr">
                <a:lnSpc>
                  <a:spcPts val="3359"/>
                </a:lnSpc>
              </a:pPr>
            </a:p>
          </p:txBody>
        </p:sp>
      </p:grpSp>
      <p:sp>
        <p:nvSpPr>
          <p:cNvPr name="Freeform 10" id="10"/>
          <p:cNvSpPr/>
          <p:nvPr/>
        </p:nvSpPr>
        <p:spPr>
          <a:xfrm flipH="false" flipV="false" rot="0">
            <a:off x="10313062" y="2590265"/>
            <a:ext cx="4480278" cy="3360209"/>
          </a:xfrm>
          <a:custGeom>
            <a:avLst/>
            <a:gdLst/>
            <a:ahLst/>
            <a:cxnLst/>
            <a:rect r="r" b="b" t="t" l="l"/>
            <a:pathLst>
              <a:path h="3360209" w="4480278">
                <a:moveTo>
                  <a:pt x="0" y="0"/>
                </a:moveTo>
                <a:lnTo>
                  <a:pt x="4480278" y="0"/>
                </a:lnTo>
                <a:lnTo>
                  <a:pt x="4480278" y="3360209"/>
                </a:lnTo>
                <a:lnTo>
                  <a:pt x="0" y="3360209"/>
                </a:lnTo>
                <a:lnTo>
                  <a:pt x="0" y="0"/>
                </a:lnTo>
                <a:close/>
              </a:path>
            </a:pathLst>
          </a:custGeom>
          <a:blipFill>
            <a:blip r:embed="rId3"/>
            <a:stretch>
              <a:fillRect l="0" t="0" r="0" b="0"/>
            </a:stretch>
          </a:blipFill>
        </p:spPr>
      </p:sp>
      <p:sp>
        <p:nvSpPr>
          <p:cNvPr name="Freeform 11" id="11"/>
          <p:cNvSpPr/>
          <p:nvPr/>
        </p:nvSpPr>
        <p:spPr>
          <a:xfrm flipH="false" flipV="false" rot="0">
            <a:off x="12437667" y="6351469"/>
            <a:ext cx="4854831" cy="3641123"/>
          </a:xfrm>
          <a:custGeom>
            <a:avLst/>
            <a:gdLst/>
            <a:ahLst/>
            <a:cxnLst/>
            <a:rect r="r" b="b" t="t" l="l"/>
            <a:pathLst>
              <a:path h="3641123" w="4854831">
                <a:moveTo>
                  <a:pt x="0" y="0"/>
                </a:moveTo>
                <a:lnTo>
                  <a:pt x="4854830" y="0"/>
                </a:lnTo>
                <a:lnTo>
                  <a:pt x="4854830" y="3641123"/>
                </a:lnTo>
                <a:lnTo>
                  <a:pt x="0" y="3641123"/>
                </a:lnTo>
                <a:lnTo>
                  <a:pt x="0" y="0"/>
                </a:lnTo>
                <a:close/>
              </a:path>
            </a:pathLst>
          </a:custGeom>
          <a:blipFill>
            <a:blip r:embed="rId4"/>
            <a:stretch>
              <a:fillRect l="0" t="0" r="0" b="0"/>
            </a:stretch>
          </a:blipFill>
        </p:spPr>
      </p:sp>
      <p:sp>
        <p:nvSpPr>
          <p:cNvPr name="TextBox 12" id="12"/>
          <p:cNvSpPr txBox="true"/>
          <p:nvPr/>
        </p:nvSpPr>
        <p:spPr>
          <a:xfrm rot="0">
            <a:off x="10598421" y="1433280"/>
            <a:ext cx="7034864" cy="1298337"/>
          </a:xfrm>
          <a:prstGeom prst="rect">
            <a:avLst/>
          </a:prstGeom>
        </p:spPr>
        <p:txBody>
          <a:bodyPr anchor="t" rtlCol="false" tIns="0" lIns="0" bIns="0" rIns="0">
            <a:spAutoFit/>
          </a:bodyPr>
          <a:lstStyle/>
          <a:p>
            <a:pPr algn="l">
              <a:lnSpc>
                <a:spcPts val="9516"/>
              </a:lnSpc>
            </a:pPr>
            <a:r>
              <a:rPr lang="en-US" sz="6797">
                <a:solidFill>
                  <a:srgbClr val="766A60"/>
                </a:solidFill>
                <a:latin typeface="Times New Roman MT Condensed"/>
                <a:ea typeface="Times New Roman MT Condensed"/>
                <a:cs typeface="Times New Roman MT Condensed"/>
                <a:sym typeface="Times New Roman MT Condensed"/>
              </a:rPr>
              <a:t>Gewerblicher Bereich</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bg>
      <p:bgPr>
        <a:solidFill>
          <a:srgbClr val="FFFAF1"/>
        </a:solidFill>
      </p:bgPr>
    </p:bg>
    <p:spTree>
      <p:nvGrpSpPr>
        <p:cNvPr id="1" name=""/>
        <p:cNvGrpSpPr/>
        <p:nvPr/>
      </p:nvGrpSpPr>
      <p:grpSpPr>
        <a:xfrm>
          <a:off x="0" y="0"/>
          <a:ext cx="0" cy="0"/>
          <a:chOff x="0" y="0"/>
          <a:chExt cx="0" cy="0"/>
        </a:xfrm>
      </p:grpSpPr>
      <p:grpSp>
        <p:nvGrpSpPr>
          <p:cNvPr name="Group 2" id="2"/>
          <p:cNvGrpSpPr/>
          <p:nvPr/>
        </p:nvGrpSpPr>
        <p:grpSpPr>
          <a:xfrm rot="0">
            <a:off x="-374737" y="-636633"/>
            <a:ext cx="8077141" cy="11455380"/>
            <a:chOff x="0" y="0"/>
            <a:chExt cx="2127313" cy="3017055"/>
          </a:xfrm>
        </p:grpSpPr>
        <p:sp>
          <p:nvSpPr>
            <p:cNvPr name="Freeform 3" id="3"/>
            <p:cNvSpPr/>
            <p:nvPr/>
          </p:nvSpPr>
          <p:spPr>
            <a:xfrm flipH="false" flipV="false" rot="0">
              <a:off x="0" y="0"/>
              <a:ext cx="2127313" cy="3017055"/>
            </a:xfrm>
            <a:custGeom>
              <a:avLst/>
              <a:gdLst/>
              <a:ahLst/>
              <a:cxnLst/>
              <a:rect r="r" b="b" t="t" l="l"/>
              <a:pathLst>
                <a:path h="3017055" w="2127313">
                  <a:moveTo>
                    <a:pt x="48883" y="0"/>
                  </a:moveTo>
                  <a:lnTo>
                    <a:pt x="2078429" y="0"/>
                  </a:lnTo>
                  <a:cubicBezTo>
                    <a:pt x="2091394" y="0"/>
                    <a:pt x="2103828" y="5150"/>
                    <a:pt x="2112995" y="14318"/>
                  </a:cubicBezTo>
                  <a:cubicBezTo>
                    <a:pt x="2122163" y="23485"/>
                    <a:pt x="2127313" y="35919"/>
                    <a:pt x="2127313" y="48883"/>
                  </a:cubicBezTo>
                  <a:lnTo>
                    <a:pt x="2127313" y="2968171"/>
                  </a:lnTo>
                  <a:cubicBezTo>
                    <a:pt x="2127313" y="2995169"/>
                    <a:pt x="2105427" y="3017055"/>
                    <a:pt x="2078429" y="3017055"/>
                  </a:cubicBezTo>
                  <a:lnTo>
                    <a:pt x="48883" y="3017055"/>
                  </a:lnTo>
                  <a:cubicBezTo>
                    <a:pt x="35919" y="3017055"/>
                    <a:pt x="23485" y="3011905"/>
                    <a:pt x="14318" y="3002737"/>
                  </a:cubicBezTo>
                  <a:cubicBezTo>
                    <a:pt x="5150" y="2993570"/>
                    <a:pt x="0" y="2981136"/>
                    <a:pt x="0" y="2968171"/>
                  </a:cubicBezTo>
                  <a:lnTo>
                    <a:pt x="0" y="48883"/>
                  </a:lnTo>
                  <a:cubicBezTo>
                    <a:pt x="0" y="35919"/>
                    <a:pt x="5150" y="23485"/>
                    <a:pt x="14318" y="14318"/>
                  </a:cubicBezTo>
                  <a:cubicBezTo>
                    <a:pt x="23485" y="5150"/>
                    <a:pt x="35919" y="0"/>
                    <a:pt x="48883" y="0"/>
                  </a:cubicBezTo>
                  <a:close/>
                </a:path>
              </a:pathLst>
            </a:custGeom>
            <a:solidFill>
              <a:srgbClr val="EFE5D9"/>
            </a:solidFill>
          </p:spPr>
        </p:sp>
        <p:sp>
          <p:nvSpPr>
            <p:cNvPr name="TextBox 4" id="4"/>
            <p:cNvSpPr txBox="true"/>
            <p:nvPr/>
          </p:nvSpPr>
          <p:spPr>
            <a:xfrm>
              <a:off x="0" y="-47625"/>
              <a:ext cx="2127313" cy="3064680"/>
            </a:xfrm>
            <a:prstGeom prst="rect">
              <a:avLst/>
            </a:prstGeom>
          </p:spPr>
          <p:txBody>
            <a:bodyPr anchor="ctr" rtlCol="false" tIns="50800" lIns="50800" bIns="50800" rIns="50800"/>
            <a:lstStyle/>
            <a:p>
              <a:pPr algn="ctr">
                <a:lnSpc>
                  <a:spcPts val="3359"/>
                </a:lnSpc>
              </a:pPr>
            </a:p>
          </p:txBody>
        </p:sp>
      </p:grpSp>
      <p:grpSp>
        <p:nvGrpSpPr>
          <p:cNvPr name="Group 5" id="5"/>
          <p:cNvGrpSpPr/>
          <p:nvPr/>
        </p:nvGrpSpPr>
        <p:grpSpPr>
          <a:xfrm rot="0">
            <a:off x="465499" y="467910"/>
            <a:ext cx="9067648" cy="9382336"/>
            <a:chOff x="0" y="0"/>
            <a:chExt cx="1404816" cy="1453569"/>
          </a:xfrm>
        </p:grpSpPr>
        <p:sp>
          <p:nvSpPr>
            <p:cNvPr name="Freeform 6" id="6"/>
            <p:cNvSpPr/>
            <p:nvPr/>
          </p:nvSpPr>
          <p:spPr>
            <a:xfrm flipH="false" flipV="false" rot="0">
              <a:off x="0" y="0"/>
              <a:ext cx="1404816" cy="1453569"/>
            </a:xfrm>
            <a:custGeom>
              <a:avLst/>
              <a:gdLst/>
              <a:ahLst/>
              <a:cxnLst/>
              <a:rect r="r" b="b" t="t" l="l"/>
              <a:pathLst>
                <a:path h="1453569" w="1404816">
                  <a:moveTo>
                    <a:pt x="19637" y="0"/>
                  </a:moveTo>
                  <a:lnTo>
                    <a:pt x="1385179" y="0"/>
                  </a:lnTo>
                  <a:cubicBezTo>
                    <a:pt x="1390387" y="0"/>
                    <a:pt x="1395382" y="2069"/>
                    <a:pt x="1399064" y="5752"/>
                  </a:cubicBezTo>
                  <a:cubicBezTo>
                    <a:pt x="1402747" y="9434"/>
                    <a:pt x="1404816" y="14429"/>
                    <a:pt x="1404816" y="19637"/>
                  </a:cubicBezTo>
                  <a:lnTo>
                    <a:pt x="1404816" y="1433932"/>
                  </a:lnTo>
                  <a:cubicBezTo>
                    <a:pt x="1404816" y="1439140"/>
                    <a:pt x="1402747" y="1444135"/>
                    <a:pt x="1399064" y="1447818"/>
                  </a:cubicBezTo>
                  <a:cubicBezTo>
                    <a:pt x="1395382" y="1451500"/>
                    <a:pt x="1390387" y="1453569"/>
                    <a:pt x="1385179" y="1453569"/>
                  </a:cubicBezTo>
                  <a:lnTo>
                    <a:pt x="19637" y="1453569"/>
                  </a:lnTo>
                  <a:cubicBezTo>
                    <a:pt x="14429" y="1453569"/>
                    <a:pt x="9434" y="1451500"/>
                    <a:pt x="5752" y="1447818"/>
                  </a:cubicBezTo>
                  <a:cubicBezTo>
                    <a:pt x="2069" y="1444135"/>
                    <a:pt x="0" y="1439140"/>
                    <a:pt x="0" y="1433932"/>
                  </a:cubicBezTo>
                  <a:lnTo>
                    <a:pt x="0" y="19637"/>
                  </a:lnTo>
                  <a:cubicBezTo>
                    <a:pt x="0" y="14429"/>
                    <a:pt x="2069" y="9434"/>
                    <a:pt x="5752" y="5752"/>
                  </a:cubicBezTo>
                  <a:cubicBezTo>
                    <a:pt x="9434" y="2069"/>
                    <a:pt x="14429" y="0"/>
                    <a:pt x="19637" y="0"/>
                  </a:cubicBezTo>
                  <a:close/>
                </a:path>
              </a:pathLst>
            </a:custGeom>
            <a:blipFill>
              <a:blip r:embed="rId2"/>
              <a:stretch>
                <a:fillRect l="0" t="-14430" r="0" b="-14430"/>
              </a:stretch>
            </a:blipFill>
          </p:spPr>
        </p:sp>
      </p:grpSp>
      <p:grpSp>
        <p:nvGrpSpPr>
          <p:cNvPr name="Group 7" id="7"/>
          <p:cNvGrpSpPr/>
          <p:nvPr/>
        </p:nvGrpSpPr>
        <p:grpSpPr>
          <a:xfrm rot="0">
            <a:off x="10123097" y="1308350"/>
            <a:ext cx="8387134" cy="9284247"/>
            <a:chOff x="0" y="0"/>
            <a:chExt cx="2208957" cy="2445234"/>
          </a:xfrm>
        </p:grpSpPr>
        <p:sp>
          <p:nvSpPr>
            <p:cNvPr name="Freeform 8" id="8"/>
            <p:cNvSpPr/>
            <p:nvPr/>
          </p:nvSpPr>
          <p:spPr>
            <a:xfrm flipH="false" flipV="false" rot="0">
              <a:off x="0" y="0"/>
              <a:ext cx="2208957" cy="2445234"/>
            </a:xfrm>
            <a:custGeom>
              <a:avLst/>
              <a:gdLst/>
              <a:ahLst/>
              <a:cxnLst/>
              <a:rect r="r" b="b" t="t" l="l"/>
              <a:pathLst>
                <a:path h="2445234" w="2208957">
                  <a:moveTo>
                    <a:pt x="47077" y="0"/>
                  </a:moveTo>
                  <a:lnTo>
                    <a:pt x="2161881" y="0"/>
                  </a:lnTo>
                  <a:cubicBezTo>
                    <a:pt x="2174366" y="0"/>
                    <a:pt x="2186340" y="4960"/>
                    <a:pt x="2195169" y="13788"/>
                  </a:cubicBezTo>
                  <a:cubicBezTo>
                    <a:pt x="2203997" y="22617"/>
                    <a:pt x="2208957" y="34591"/>
                    <a:pt x="2208957" y="47077"/>
                  </a:cubicBezTo>
                  <a:lnTo>
                    <a:pt x="2208957" y="2398157"/>
                  </a:lnTo>
                  <a:cubicBezTo>
                    <a:pt x="2208957" y="2410643"/>
                    <a:pt x="2203997" y="2422617"/>
                    <a:pt x="2195169" y="2431445"/>
                  </a:cubicBezTo>
                  <a:cubicBezTo>
                    <a:pt x="2186340" y="2440274"/>
                    <a:pt x="2174366" y="2445234"/>
                    <a:pt x="2161881" y="2445234"/>
                  </a:cubicBezTo>
                  <a:lnTo>
                    <a:pt x="47077" y="2445234"/>
                  </a:lnTo>
                  <a:cubicBezTo>
                    <a:pt x="34591" y="2445234"/>
                    <a:pt x="22617" y="2440274"/>
                    <a:pt x="13788" y="2431445"/>
                  </a:cubicBezTo>
                  <a:cubicBezTo>
                    <a:pt x="4960" y="2422617"/>
                    <a:pt x="0" y="2410643"/>
                    <a:pt x="0" y="2398157"/>
                  </a:cubicBezTo>
                  <a:lnTo>
                    <a:pt x="0" y="47077"/>
                  </a:lnTo>
                  <a:cubicBezTo>
                    <a:pt x="0" y="34591"/>
                    <a:pt x="4960" y="22617"/>
                    <a:pt x="13788" y="13788"/>
                  </a:cubicBezTo>
                  <a:cubicBezTo>
                    <a:pt x="22617" y="4960"/>
                    <a:pt x="34591" y="0"/>
                    <a:pt x="47077" y="0"/>
                  </a:cubicBezTo>
                  <a:close/>
                </a:path>
              </a:pathLst>
            </a:custGeom>
            <a:solidFill>
              <a:srgbClr val="EFE5D9"/>
            </a:solidFill>
          </p:spPr>
        </p:sp>
        <p:sp>
          <p:nvSpPr>
            <p:cNvPr name="TextBox 9" id="9"/>
            <p:cNvSpPr txBox="true"/>
            <p:nvPr/>
          </p:nvSpPr>
          <p:spPr>
            <a:xfrm>
              <a:off x="0" y="-47625"/>
              <a:ext cx="2208957" cy="2492859"/>
            </a:xfrm>
            <a:prstGeom prst="rect">
              <a:avLst/>
            </a:prstGeom>
          </p:spPr>
          <p:txBody>
            <a:bodyPr anchor="ctr" rtlCol="false" tIns="50800" lIns="50800" bIns="50800" rIns="50800"/>
            <a:lstStyle/>
            <a:p>
              <a:pPr algn="ctr">
                <a:lnSpc>
                  <a:spcPts val="3359"/>
                </a:lnSpc>
              </a:pPr>
            </a:p>
          </p:txBody>
        </p:sp>
      </p:grpSp>
      <p:sp>
        <p:nvSpPr>
          <p:cNvPr name="Freeform 10" id="10"/>
          <p:cNvSpPr/>
          <p:nvPr/>
        </p:nvSpPr>
        <p:spPr>
          <a:xfrm flipH="false" flipV="false" rot="0">
            <a:off x="10696209" y="2923774"/>
            <a:ext cx="2941317" cy="3921756"/>
          </a:xfrm>
          <a:custGeom>
            <a:avLst/>
            <a:gdLst/>
            <a:ahLst/>
            <a:cxnLst/>
            <a:rect r="r" b="b" t="t" l="l"/>
            <a:pathLst>
              <a:path h="3921756" w="2941317">
                <a:moveTo>
                  <a:pt x="0" y="0"/>
                </a:moveTo>
                <a:lnTo>
                  <a:pt x="2941318" y="0"/>
                </a:lnTo>
                <a:lnTo>
                  <a:pt x="2941318" y="3921757"/>
                </a:lnTo>
                <a:lnTo>
                  <a:pt x="0" y="3921757"/>
                </a:lnTo>
                <a:lnTo>
                  <a:pt x="0" y="0"/>
                </a:lnTo>
                <a:close/>
              </a:path>
            </a:pathLst>
          </a:custGeom>
          <a:blipFill>
            <a:blip r:embed="rId3"/>
            <a:stretch>
              <a:fillRect l="0" t="0" r="0" b="0"/>
            </a:stretch>
          </a:blipFill>
        </p:spPr>
      </p:sp>
      <p:sp>
        <p:nvSpPr>
          <p:cNvPr name="Freeform 11" id="11"/>
          <p:cNvSpPr/>
          <p:nvPr/>
        </p:nvSpPr>
        <p:spPr>
          <a:xfrm flipH="false" flipV="false" rot="0">
            <a:off x="14597090" y="4114429"/>
            <a:ext cx="2935655" cy="6053399"/>
          </a:xfrm>
          <a:custGeom>
            <a:avLst/>
            <a:gdLst/>
            <a:ahLst/>
            <a:cxnLst/>
            <a:rect r="r" b="b" t="t" l="l"/>
            <a:pathLst>
              <a:path h="6053399" w="2935655">
                <a:moveTo>
                  <a:pt x="0" y="0"/>
                </a:moveTo>
                <a:lnTo>
                  <a:pt x="2935655" y="0"/>
                </a:lnTo>
                <a:lnTo>
                  <a:pt x="2935655" y="6053399"/>
                </a:lnTo>
                <a:lnTo>
                  <a:pt x="0" y="6053399"/>
                </a:lnTo>
                <a:lnTo>
                  <a:pt x="0" y="0"/>
                </a:lnTo>
                <a:close/>
              </a:path>
            </a:pathLst>
          </a:custGeom>
          <a:blipFill>
            <a:blip r:embed="rId4"/>
            <a:stretch>
              <a:fillRect l="-54652" t="0" r="0" b="0"/>
            </a:stretch>
          </a:blipFill>
        </p:spPr>
      </p:sp>
      <p:sp>
        <p:nvSpPr>
          <p:cNvPr name="TextBox 12" id="12"/>
          <p:cNvSpPr txBox="true"/>
          <p:nvPr/>
        </p:nvSpPr>
        <p:spPr>
          <a:xfrm rot="0">
            <a:off x="10598421" y="1338030"/>
            <a:ext cx="6449827" cy="1785100"/>
          </a:xfrm>
          <a:prstGeom prst="rect">
            <a:avLst/>
          </a:prstGeom>
        </p:spPr>
        <p:txBody>
          <a:bodyPr anchor="t" rtlCol="false" tIns="0" lIns="0" bIns="0" rIns="0">
            <a:spAutoFit/>
          </a:bodyPr>
          <a:lstStyle/>
          <a:p>
            <a:pPr algn="l">
              <a:lnSpc>
                <a:spcPts val="13128"/>
              </a:lnSpc>
            </a:pPr>
            <a:r>
              <a:rPr lang="en-US" sz="9377">
                <a:solidFill>
                  <a:srgbClr val="766A60"/>
                </a:solidFill>
                <a:latin typeface="Times New Roman MT Condensed"/>
                <a:ea typeface="Times New Roman MT Condensed"/>
                <a:cs typeface="Times New Roman MT Condensed"/>
                <a:sym typeface="Times New Roman MT Condensed"/>
              </a:rPr>
              <a:t>Weinkeller</a:t>
            </a: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bg>
      <p:bgPr>
        <a:solidFill>
          <a:srgbClr val="F0E7D7"/>
        </a:solidFill>
      </p:bgPr>
    </p:bg>
    <p:spTree>
      <p:nvGrpSpPr>
        <p:cNvPr id="1" name=""/>
        <p:cNvGrpSpPr/>
        <p:nvPr/>
      </p:nvGrpSpPr>
      <p:grpSpPr>
        <a:xfrm>
          <a:off x="0" y="0"/>
          <a:ext cx="0" cy="0"/>
          <a:chOff x="0" y="0"/>
          <a:chExt cx="0" cy="0"/>
        </a:xfrm>
      </p:grpSpPr>
      <p:grpSp>
        <p:nvGrpSpPr>
          <p:cNvPr name="Group 2" id="2"/>
          <p:cNvGrpSpPr/>
          <p:nvPr/>
        </p:nvGrpSpPr>
        <p:grpSpPr>
          <a:xfrm rot="0">
            <a:off x="10041044" y="-663113"/>
            <a:ext cx="8759126" cy="11455380"/>
            <a:chOff x="0" y="0"/>
            <a:chExt cx="2306930" cy="3017055"/>
          </a:xfrm>
        </p:grpSpPr>
        <p:sp>
          <p:nvSpPr>
            <p:cNvPr name="Freeform 3" id="3"/>
            <p:cNvSpPr/>
            <p:nvPr/>
          </p:nvSpPr>
          <p:spPr>
            <a:xfrm flipH="false" flipV="false" rot="0">
              <a:off x="0" y="0"/>
              <a:ext cx="2306931" cy="3017055"/>
            </a:xfrm>
            <a:custGeom>
              <a:avLst/>
              <a:gdLst/>
              <a:ahLst/>
              <a:cxnLst/>
              <a:rect r="r" b="b" t="t" l="l"/>
              <a:pathLst>
                <a:path h="3017055" w="2306931">
                  <a:moveTo>
                    <a:pt x="45077" y="0"/>
                  </a:moveTo>
                  <a:lnTo>
                    <a:pt x="2261853" y="0"/>
                  </a:lnTo>
                  <a:cubicBezTo>
                    <a:pt x="2273808" y="0"/>
                    <a:pt x="2285274" y="4749"/>
                    <a:pt x="2293728" y="13203"/>
                  </a:cubicBezTo>
                  <a:cubicBezTo>
                    <a:pt x="2302181" y="21656"/>
                    <a:pt x="2306931" y="33122"/>
                    <a:pt x="2306931" y="45077"/>
                  </a:cubicBezTo>
                  <a:lnTo>
                    <a:pt x="2306931" y="2971978"/>
                  </a:lnTo>
                  <a:cubicBezTo>
                    <a:pt x="2306931" y="2983933"/>
                    <a:pt x="2302181" y="2995398"/>
                    <a:pt x="2293728" y="3003852"/>
                  </a:cubicBezTo>
                  <a:cubicBezTo>
                    <a:pt x="2285274" y="3012306"/>
                    <a:pt x="2273808" y="3017055"/>
                    <a:pt x="2261853" y="3017055"/>
                  </a:cubicBezTo>
                  <a:lnTo>
                    <a:pt x="45077" y="3017055"/>
                  </a:lnTo>
                  <a:cubicBezTo>
                    <a:pt x="33122" y="3017055"/>
                    <a:pt x="21656" y="3012306"/>
                    <a:pt x="13203" y="3003852"/>
                  </a:cubicBezTo>
                  <a:cubicBezTo>
                    <a:pt x="4749" y="2995398"/>
                    <a:pt x="0" y="2983933"/>
                    <a:pt x="0" y="2971978"/>
                  </a:cubicBezTo>
                  <a:lnTo>
                    <a:pt x="0" y="45077"/>
                  </a:lnTo>
                  <a:cubicBezTo>
                    <a:pt x="0" y="33122"/>
                    <a:pt x="4749" y="21656"/>
                    <a:pt x="13203" y="13203"/>
                  </a:cubicBezTo>
                  <a:cubicBezTo>
                    <a:pt x="21656" y="4749"/>
                    <a:pt x="33122" y="0"/>
                    <a:pt x="45077" y="0"/>
                  </a:cubicBezTo>
                  <a:close/>
                </a:path>
              </a:pathLst>
            </a:custGeom>
            <a:solidFill>
              <a:srgbClr val="FFFAF1"/>
            </a:solidFill>
          </p:spPr>
        </p:sp>
        <p:sp>
          <p:nvSpPr>
            <p:cNvPr name="TextBox 4" id="4"/>
            <p:cNvSpPr txBox="true"/>
            <p:nvPr/>
          </p:nvSpPr>
          <p:spPr>
            <a:xfrm>
              <a:off x="0" y="-47625"/>
              <a:ext cx="2306930" cy="3064680"/>
            </a:xfrm>
            <a:prstGeom prst="rect">
              <a:avLst/>
            </a:prstGeom>
          </p:spPr>
          <p:txBody>
            <a:bodyPr anchor="ctr" rtlCol="false" tIns="50800" lIns="50800" bIns="50800" rIns="50800"/>
            <a:lstStyle/>
            <a:p>
              <a:pPr algn="ctr">
                <a:lnSpc>
                  <a:spcPts val="3359"/>
                </a:lnSpc>
              </a:pPr>
            </a:p>
          </p:txBody>
        </p:sp>
      </p:grpSp>
      <p:grpSp>
        <p:nvGrpSpPr>
          <p:cNvPr name="Group 5" id="5"/>
          <p:cNvGrpSpPr/>
          <p:nvPr/>
        </p:nvGrpSpPr>
        <p:grpSpPr>
          <a:xfrm rot="0">
            <a:off x="8661262" y="467910"/>
            <a:ext cx="9067648" cy="9382336"/>
            <a:chOff x="0" y="0"/>
            <a:chExt cx="1404816" cy="1453569"/>
          </a:xfrm>
        </p:grpSpPr>
        <p:sp>
          <p:nvSpPr>
            <p:cNvPr name="Freeform 6" id="6"/>
            <p:cNvSpPr/>
            <p:nvPr/>
          </p:nvSpPr>
          <p:spPr>
            <a:xfrm flipH="false" flipV="false" rot="0">
              <a:off x="0" y="0"/>
              <a:ext cx="1404816" cy="1453569"/>
            </a:xfrm>
            <a:custGeom>
              <a:avLst/>
              <a:gdLst/>
              <a:ahLst/>
              <a:cxnLst/>
              <a:rect r="r" b="b" t="t" l="l"/>
              <a:pathLst>
                <a:path h="1453569" w="1404816">
                  <a:moveTo>
                    <a:pt x="19637" y="0"/>
                  </a:moveTo>
                  <a:lnTo>
                    <a:pt x="1385179" y="0"/>
                  </a:lnTo>
                  <a:cubicBezTo>
                    <a:pt x="1390387" y="0"/>
                    <a:pt x="1395382" y="2069"/>
                    <a:pt x="1399064" y="5752"/>
                  </a:cubicBezTo>
                  <a:cubicBezTo>
                    <a:pt x="1402747" y="9434"/>
                    <a:pt x="1404816" y="14429"/>
                    <a:pt x="1404816" y="19637"/>
                  </a:cubicBezTo>
                  <a:lnTo>
                    <a:pt x="1404816" y="1433932"/>
                  </a:lnTo>
                  <a:cubicBezTo>
                    <a:pt x="1404816" y="1439140"/>
                    <a:pt x="1402747" y="1444135"/>
                    <a:pt x="1399064" y="1447818"/>
                  </a:cubicBezTo>
                  <a:cubicBezTo>
                    <a:pt x="1395382" y="1451500"/>
                    <a:pt x="1390387" y="1453569"/>
                    <a:pt x="1385179" y="1453569"/>
                  </a:cubicBezTo>
                  <a:lnTo>
                    <a:pt x="19637" y="1453569"/>
                  </a:lnTo>
                  <a:cubicBezTo>
                    <a:pt x="14429" y="1453569"/>
                    <a:pt x="9434" y="1451500"/>
                    <a:pt x="5752" y="1447818"/>
                  </a:cubicBezTo>
                  <a:cubicBezTo>
                    <a:pt x="2069" y="1444135"/>
                    <a:pt x="0" y="1439140"/>
                    <a:pt x="0" y="1433932"/>
                  </a:cubicBezTo>
                  <a:lnTo>
                    <a:pt x="0" y="19637"/>
                  </a:lnTo>
                  <a:cubicBezTo>
                    <a:pt x="0" y="14429"/>
                    <a:pt x="2069" y="9434"/>
                    <a:pt x="5752" y="5752"/>
                  </a:cubicBezTo>
                  <a:cubicBezTo>
                    <a:pt x="9434" y="2069"/>
                    <a:pt x="14429" y="0"/>
                    <a:pt x="19637" y="0"/>
                  </a:cubicBezTo>
                  <a:close/>
                </a:path>
              </a:pathLst>
            </a:custGeom>
            <a:blipFill>
              <a:blip r:embed="rId2"/>
              <a:stretch>
                <a:fillRect l="0" t="-14430" r="0" b="-14430"/>
              </a:stretch>
            </a:blipFill>
          </p:spPr>
        </p:sp>
      </p:grpSp>
      <p:grpSp>
        <p:nvGrpSpPr>
          <p:cNvPr name="Group 7" id="7"/>
          <p:cNvGrpSpPr/>
          <p:nvPr/>
        </p:nvGrpSpPr>
        <p:grpSpPr>
          <a:xfrm rot="0">
            <a:off x="-349899" y="1022600"/>
            <a:ext cx="8387134" cy="10586220"/>
            <a:chOff x="0" y="0"/>
            <a:chExt cx="2208957" cy="2788140"/>
          </a:xfrm>
        </p:grpSpPr>
        <p:sp>
          <p:nvSpPr>
            <p:cNvPr name="Freeform 8" id="8"/>
            <p:cNvSpPr/>
            <p:nvPr/>
          </p:nvSpPr>
          <p:spPr>
            <a:xfrm flipH="false" flipV="false" rot="0">
              <a:off x="0" y="0"/>
              <a:ext cx="2208957" cy="2788140"/>
            </a:xfrm>
            <a:custGeom>
              <a:avLst/>
              <a:gdLst/>
              <a:ahLst/>
              <a:cxnLst/>
              <a:rect r="r" b="b" t="t" l="l"/>
              <a:pathLst>
                <a:path h="2788140" w="2208957">
                  <a:moveTo>
                    <a:pt x="47077" y="0"/>
                  </a:moveTo>
                  <a:lnTo>
                    <a:pt x="2161881" y="0"/>
                  </a:lnTo>
                  <a:cubicBezTo>
                    <a:pt x="2174366" y="0"/>
                    <a:pt x="2186340" y="4960"/>
                    <a:pt x="2195169" y="13788"/>
                  </a:cubicBezTo>
                  <a:cubicBezTo>
                    <a:pt x="2203997" y="22617"/>
                    <a:pt x="2208957" y="34591"/>
                    <a:pt x="2208957" y="47077"/>
                  </a:cubicBezTo>
                  <a:lnTo>
                    <a:pt x="2208957" y="2741064"/>
                  </a:lnTo>
                  <a:cubicBezTo>
                    <a:pt x="2208957" y="2753549"/>
                    <a:pt x="2203997" y="2765523"/>
                    <a:pt x="2195169" y="2774352"/>
                  </a:cubicBezTo>
                  <a:cubicBezTo>
                    <a:pt x="2186340" y="2783180"/>
                    <a:pt x="2174366" y="2788140"/>
                    <a:pt x="2161881" y="2788140"/>
                  </a:cubicBezTo>
                  <a:lnTo>
                    <a:pt x="47077" y="2788140"/>
                  </a:lnTo>
                  <a:cubicBezTo>
                    <a:pt x="21077" y="2788140"/>
                    <a:pt x="0" y="2767063"/>
                    <a:pt x="0" y="2741064"/>
                  </a:cubicBezTo>
                  <a:lnTo>
                    <a:pt x="0" y="47077"/>
                  </a:lnTo>
                  <a:cubicBezTo>
                    <a:pt x="0" y="34591"/>
                    <a:pt x="4960" y="22617"/>
                    <a:pt x="13788" y="13788"/>
                  </a:cubicBezTo>
                  <a:cubicBezTo>
                    <a:pt x="22617" y="4960"/>
                    <a:pt x="34591" y="0"/>
                    <a:pt x="47077" y="0"/>
                  </a:cubicBezTo>
                  <a:close/>
                </a:path>
              </a:pathLst>
            </a:custGeom>
            <a:solidFill>
              <a:srgbClr val="FFFAF1"/>
            </a:solidFill>
          </p:spPr>
        </p:sp>
        <p:sp>
          <p:nvSpPr>
            <p:cNvPr name="TextBox 9" id="9"/>
            <p:cNvSpPr txBox="true"/>
            <p:nvPr/>
          </p:nvSpPr>
          <p:spPr>
            <a:xfrm>
              <a:off x="0" y="-47625"/>
              <a:ext cx="2208957" cy="2835765"/>
            </a:xfrm>
            <a:prstGeom prst="rect">
              <a:avLst/>
            </a:prstGeom>
          </p:spPr>
          <p:txBody>
            <a:bodyPr anchor="ctr" rtlCol="false" tIns="50800" lIns="50800" bIns="50800" rIns="50800"/>
            <a:lstStyle/>
            <a:p>
              <a:pPr algn="ctr">
                <a:lnSpc>
                  <a:spcPts val="3359"/>
                </a:lnSpc>
              </a:pPr>
            </a:p>
          </p:txBody>
        </p:sp>
      </p:grpSp>
      <p:sp>
        <p:nvSpPr>
          <p:cNvPr name="TextBox 10" id="10"/>
          <p:cNvSpPr txBox="true"/>
          <p:nvPr/>
        </p:nvSpPr>
        <p:spPr>
          <a:xfrm rot="0">
            <a:off x="1028700" y="666750"/>
            <a:ext cx="4629818" cy="1785100"/>
          </a:xfrm>
          <a:prstGeom prst="rect">
            <a:avLst/>
          </a:prstGeom>
        </p:spPr>
        <p:txBody>
          <a:bodyPr anchor="t" rtlCol="false" tIns="0" lIns="0" bIns="0" rIns="0">
            <a:spAutoFit/>
          </a:bodyPr>
          <a:lstStyle/>
          <a:p>
            <a:pPr algn="l">
              <a:lnSpc>
                <a:spcPts val="13128"/>
              </a:lnSpc>
            </a:pPr>
            <a:r>
              <a:rPr lang="en-US" sz="9377">
                <a:solidFill>
                  <a:srgbClr val="766A60"/>
                </a:solidFill>
                <a:latin typeface="Times New Roman MT Condensed"/>
                <a:ea typeface="Times New Roman MT Condensed"/>
                <a:cs typeface="Times New Roman MT Condensed"/>
                <a:sym typeface="Times New Roman MT Condensed"/>
              </a:rPr>
              <a:t>Kaufpreis</a:t>
            </a:r>
          </a:p>
        </p:txBody>
      </p:sp>
      <p:sp>
        <p:nvSpPr>
          <p:cNvPr name="TextBox 11" id="11"/>
          <p:cNvSpPr txBox="true"/>
          <p:nvPr/>
        </p:nvSpPr>
        <p:spPr>
          <a:xfrm rot="0">
            <a:off x="807410" y="2070851"/>
            <a:ext cx="5395628" cy="609599"/>
          </a:xfrm>
          <a:prstGeom prst="rect">
            <a:avLst/>
          </a:prstGeom>
        </p:spPr>
        <p:txBody>
          <a:bodyPr anchor="t" rtlCol="false" tIns="0" lIns="0" bIns="0" rIns="0">
            <a:spAutoFit/>
          </a:bodyPr>
          <a:lstStyle/>
          <a:p>
            <a:pPr algn="l">
              <a:lnSpc>
                <a:spcPts val="5100"/>
              </a:lnSpc>
            </a:pPr>
            <a:r>
              <a:rPr lang="en-US" sz="3000" b="true">
                <a:solidFill>
                  <a:srgbClr val="766A60"/>
                </a:solidFill>
                <a:latin typeface="Aileron Bold"/>
                <a:ea typeface="Aileron Bold"/>
                <a:cs typeface="Aileron Bold"/>
                <a:sym typeface="Aileron Bold"/>
              </a:rPr>
              <a:t>350.000</a:t>
            </a:r>
            <a:r>
              <a:rPr lang="en-US" sz="3000" b="true">
                <a:solidFill>
                  <a:srgbClr val="766A60"/>
                </a:solidFill>
                <a:latin typeface="Aileron Bold"/>
                <a:ea typeface="Aileron Bold"/>
                <a:cs typeface="Aileron Bold"/>
                <a:sym typeface="Aileron Bold"/>
              </a:rPr>
              <a:t> €</a:t>
            </a:r>
          </a:p>
        </p:txBody>
      </p:sp>
      <p:sp>
        <p:nvSpPr>
          <p:cNvPr name="TextBox 12" id="12"/>
          <p:cNvSpPr txBox="true"/>
          <p:nvPr/>
        </p:nvSpPr>
        <p:spPr>
          <a:xfrm rot="0">
            <a:off x="645795" y="2901375"/>
            <a:ext cx="7157316" cy="6238875"/>
          </a:xfrm>
          <a:prstGeom prst="rect">
            <a:avLst/>
          </a:prstGeom>
        </p:spPr>
        <p:txBody>
          <a:bodyPr anchor="t" rtlCol="false" tIns="0" lIns="0" bIns="0" rIns="0">
            <a:spAutoFit/>
          </a:bodyPr>
          <a:lstStyle/>
          <a:p>
            <a:pPr algn="l">
              <a:lnSpc>
                <a:spcPts val="3569"/>
              </a:lnSpc>
            </a:pPr>
            <a:r>
              <a:rPr lang="en-US" sz="2099" b="true">
                <a:solidFill>
                  <a:srgbClr val="766A60"/>
                </a:solidFill>
                <a:latin typeface="Aileron Bold"/>
                <a:ea typeface="Aileron Bold"/>
                <a:cs typeface="Aileron Bold"/>
                <a:sym typeface="Aileron Bold"/>
              </a:rPr>
              <a:t>Stolz</a:t>
            </a:r>
            <a:r>
              <a:rPr lang="en-US" sz="2099" b="true">
                <a:solidFill>
                  <a:srgbClr val="766A60"/>
                </a:solidFill>
                <a:latin typeface="Aileron Bold"/>
                <a:ea typeface="Aileron Bold"/>
                <a:cs typeface="Aileron Bold"/>
                <a:sym typeface="Aileron Bold"/>
              </a:rPr>
              <a:t> präsentiert sich diese im Jahr 2001 kernsanierte Immobilie mit mediterranem Ambiente im idyllischen Rockenau. Es erwarten Sie liebevolle Details im großen, privaten Wohnbereich, sowie im gewerblichen Bereich. Beim gewerblichen Bereich handelt es sich um ein sehr beliebtes alteingesessenes Restaurant, welches die Eigentümer immer noch erfolgreich betreiben. Eine Umnutzung zu anderen gewerblichen Zwecken oder auch zum Wohnen wären ebenso denkbar. </a:t>
            </a:r>
          </a:p>
          <a:p>
            <a:pPr algn="l">
              <a:lnSpc>
                <a:spcPts val="3569"/>
              </a:lnSpc>
            </a:pPr>
          </a:p>
          <a:p>
            <a:pPr algn="l">
              <a:lnSpc>
                <a:spcPts val="3569"/>
              </a:lnSpc>
            </a:pPr>
            <a:r>
              <a:rPr lang="en-US" sz="2099" b="true">
                <a:solidFill>
                  <a:srgbClr val="766A60"/>
                </a:solidFill>
                <a:latin typeface="Aileron Bold"/>
                <a:ea typeface="Aileron Bold"/>
                <a:cs typeface="Aileron Bold"/>
                <a:sym typeface="Aileron Bold"/>
              </a:rPr>
              <a:t>Ein weiteres zu diesem Angebot gehöriges, angrenzendes Grundstück wäre evtl. als Bauplatz nutzbar. </a:t>
            </a:r>
          </a:p>
          <a:p>
            <a:pPr algn="l">
              <a:lnSpc>
                <a:spcPts val="3569"/>
              </a:lnSpc>
            </a:pP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bg>
      <p:bgPr>
        <a:solidFill>
          <a:srgbClr val="FFFAF1"/>
        </a:solidFill>
      </p:bgPr>
    </p:bg>
    <p:spTree>
      <p:nvGrpSpPr>
        <p:cNvPr id="1" name=""/>
        <p:cNvGrpSpPr/>
        <p:nvPr/>
      </p:nvGrpSpPr>
      <p:grpSpPr>
        <a:xfrm>
          <a:off x="0" y="0"/>
          <a:ext cx="0" cy="0"/>
          <a:chOff x="0" y="0"/>
          <a:chExt cx="0" cy="0"/>
        </a:xfrm>
      </p:grpSpPr>
      <p:grpSp>
        <p:nvGrpSpPr>
          <p:cNvPr name="Group 2" id="2"/>
          <p:cNvGrpSpPr/>
          <p:nvPr/>
        </p:nvGrpSpPr>
        <p:grpSpPr>
          <a:xfrm rot="0">
            <a:off x="-374737" y="-636633"/>
            <a:ext cx="8077141" cy="11455380"/>
            <a:chOff x="0" y="0"/>
            <a:chExt cx="2127313" cy="3017055"/>
          </a:xfrm>
        </p:grpSpPr>
        <p:sp>
          <p:nvSpPr>
            <p:cNvPr name="Freeform 3" id="3"/>
            <p:cNvSpPr/>
            <p:nvPr/>
          </p:nvSpPr>
          <p:spPr>
            <a:xfrm flipH="false" flipV="false" rot="0">
              <a:off x="0" y="0"/>
              <a:ext cx="2127313" cy="3017055"/>
            </a:xfrm>
            <a:custGeom>
              <a:avLst/>
              <a:gdLst/>
              <a:ahLst/>
              <a:cxnLst/>
              <a:rect r="r" b="b" t="t" l="l"/>
              <a:pathLst>
                <a:path h="3017055" w="2127313">
                  <a:moveTo>
                    <a:pt x="48883" y="0"/>
                  </a:moveTo>
                  <a:lnTo>
                    <a:pt x="2078429" y="0"/>
                  </a:lnTo>
                  <a:cubicBezTo>
                    <a:pt x="2091394" y="0"/>
                    <a:pt x="2103828" y="5150"/>
                    <a:pt x="2112995" y="14318"/>
                  </a:cubicBezTo>
                  <a:cubicBezTo>
                    <a:pt x="2122163" y="23485"/>
                    <a:pt x="2127313" y="35919"/>
                    <a:pt x="2127313" y="48883"/>
                  </a:cubicBezTo>
                  <a:lnTo>
                    <a:pt x="2127313" y="2968171"/>
                  </a:lnTo>
                  <a:cubicBezTo>
                    <a:pt x="2127313" y="2995169"/>
                    <a:pt x="2105427" y="3017055"/>
                    <a:pt x="2078429" y="3017055"/>
                  </a:cubicBezTo>
                  <a:lnTo>
                    <a:pt x="48883" y="3017055"/>
                  </a:lnTo>
                  <a:cubicBezTo>
                    <a:pt x="35919" y="3017055"/>
                    <a:pt x="23485" y="3011905"/>
                    <a:pt x="14318" y="3002737"/>
                  </a:cubicBezTo>
                  <a:cubicBezTo>
                    <a:pt x="5150" y="2993570"/>
                    <a:pt x="0" y="2981136"/>
                    <a:pt x="0" y="2968171"/>
                  </a:cubicBezTo>
                  <a:lnTo>
                    <a:pt x="0" y="48883"/>
                  </a:lnTo>
                  <a:cubicBezTo>
                    <a:pt x="0" y="35919"/>
                    <a:pt x="5150" y="23485"/>
                    <a:pt x="14318" y="14318"/>
                  </a:cubicBezTo>
                  <a:cubicBezTo>
                    <a:pt x="23485" y="5150"/>
                    <a:pt x="35919" y="0"/>
                    <a:pt x="48883" y="0"/>
                  </a:cubicBezTo>
                  <a:close/>
                </a:path>
              </a:pathLst>
            </a:custGeom>
            <a:solidFill>
              <a:srgbClr val="EFE5D9"/>
            </a:solidFill>
          </p:spPr>
        </p:sp>
        <p:sp>
          <p:nvSpPr>
            <p:cNvPr name="TextBox 4" id="4"/>
            <p:cNvSpPr txBox="true"/>
            <p:nvPr/>
          </p:nvSpPr>
          <p:spPr>
            <a:xfrm>
              <a:off x="0" y="-47625"/>
              <a:ext cx="2127313" cy="3064680"/>
            </a:xfrm>
            <a:prstGeom prst="rect">
              <a:avLst/>
            </a:prstGeom>
          </p:spPr>
          <p:txBody>
            <a:bodyPr anchor="ctr" rtlCol="false" tIns="50800" lIns="50800" bIns="50800" rIns="50800"/>
            <a:lstStyle/>
            <a:p>
              <a:pPr algn="ctr">
                <a:lnSpc>
                  <a:spcPts val="3359"/>
                </a:lnSpc>
              </a:pPr>
            </a:p>
          </p:txBody>
        </p:sp>
      </p:grpSp>
      <p:grpSp>
        <p:nvGrpSpPr>
          <p:cNvPr name="Group 5" id="5"/>
          <p:cNvGrpSpPr/>
          <p:nvPr/>
        </p:nvGrpSpPr>
        <p:grpSpPr>
          <a:xfrm rot="0">
            <a:off x="10123097" y="1497082"/>
            <a:ext cx="8387134" cy="9697572"/>
            <a:chOff x="0" y="0"/>
            <a:chExt cx="2208957" cy="2554093"/>
          </a:xfrm>
        </p:grpSpPr>
        <p:sp>
          <p:nvSpPr>
            <p:cNvPr name="Freeform 6" id="6"/>
            <p:cNvSpPr/>
            <p:nvPr/>
          </p:nvSpPr>
          <p:spPr>
            <a:xfrm flipH="false" flipV="false" rot="0">
              <a:off x="0" y="0"/>
              <a:ext cx="2208957" cy="2554093"/>
            </a:xfrm>
            <a:custGeom>
              <a:avLst/>
              <a:gdLst/>
              <a:ahLst/>
              <a:cxnLst/>
              <a:rect r="r" b="b" t="t" l="l"/>
              <a:pathLst>
                <a:path h="2554093" w="2208957">
                  <a:moveTo>
                    <a:pt x="47077" y="0"/>
                  </a:moveTo>
                  <a:lnTo>
                    <a:pt x="2161881" y="0"/>
                  </a:lnTo>
                  <a:cubicBezTo>
                    <a:pt x="2174366" y="0"/>
                    <a:pt x="2186340" y="4960"/>
                    <a:pt x="2195169" y="13788"/>
                  </a:cubicBezTo>
                  <a:cubicBezTo>
                    <a:pt x="2203997" y="22617"/>
                    <a:pt x="2208957" y="34591"/>
                    <a:pt x="2208957" y="47077"/>
                  </a:cubicBezTo>
                  <a:lnTo>
                    <a:pt x="2208957" y="2507016"/>
                  </a:lnTo>
                  <a:cubicBezTo>
                    <a:pt x="2208957" y="2519502"/>
                    <a:pt x="2203997" y="2531476"/>
                    <a:pt x="2195169" y="2540304"/>
                  </a:cubicBezTo>
                  <a:cubicBezTo>
                    <a:pt x="2186340" y="2549133"/>
                    <a:pt x="2174366" y="2554093"/>
                    <a:pt x="2161881" y="2554093"/>
                  </a:cubicBezTo>
                  <a:lnTo>
                    <a:pt x="47077" y="2554093"/>
                  </a:lnTo>
                  <a:cubicBezTo>
                    <a:pt x="34591" y="2554093"/>
                    <a:pt x="22617" y="2549133"/>
                    <a:pt x="13788" y="2540304"/>
                  </a:cubicBezTo>
                  <a:cubicBezTo>
                    <a:pt x="4960" y="2531476"/>
                    <a:pt x="0" y="2519502"/>
                    <a:pt x="0" y="2507016"/>
                  </a:cubicBezTo>
                  <a:lnTo>
                    <a:pt x="0" y="47077"/>
                  </a:lnTo>
                  <a:cubicBezTo>
                    <a:pt x="0" y="34591"/>
                    <a:pt x="4960" y="22617"/>
                    <a:pt x="13788" y="13788"/>
                  </a:cubicBezTo>
                  <a:cubicBezTo>
                    <a:pt x="22617" y="4960"/>
                    <a:pt x="34591" y="0"/>
                    <a:pt x="47077" y="0"/>
                  </a:cubicBezTo>
                  <a:close/>
                </a:path>
              </a:pathLst>
            </a:custGeom>
            <a:solidFill>
              <a:srgbClr val="EFE5D9"/>
            </a:solidFill>
          </p:spPr>
        </p:sp>
        <p:sp>
          <p:nvSpPr>
            <p:cNvPr name="TextBox 7" id="7"/>
            <p:cNvSpPr txBox="true"/>
            <p:nvPr/>
          </p:nvSpPr>
          <p:spPr>
            <a:xfrm>
              <a:off x="0" y="-47625"/>
              <a:ext cx="2208957" cy="2601718"/>
            </a:xfrm>
            <a:prstGeom prst="rect">
              <a:avLst/>
            </a:prstGeom>
          </p:spPr>
          <p:txBody>
            <a:bodyPr anchor="ctr" rtlCol="false" tIns="50800" lIns="50800" bIns="50800" rIns="50800"/>
            <a:lstStyle/>
            <a:p>
              <a:pPr algn="ctr">
                <a:lnSpc>
                  <a:spcPts val="3359"/>
                </a:lnSpc>
              </a:pPr>
            </a:p>
          </p:txBody>
        </p:sp>
      </p:grpSp>
      <p:sp>
        <p:nvSpPr>
          <p:cNvPr name="Freeform 8" id="8"/>
          <p:cNvSpPr/>
          <p:nvPr/>
        </p:nvSpPr>
        <p:spPr>
          <a:xfrm flipH="false" flipV="false" rot="0">
            <a:off x="10560940" y="2808693"/>
            <a:ext cx="7264404" cy="3850134"/>
          </a:xfrm>
          <a:custGeom>
            <a:avLst/>
            <a:gdLst/>
            <a:ahLst/>
            <a:cxnLst/>
            <a:rect r="r" b="b" t="t" l="l"/>
            <a:pathLst>
              <a:path h="3850134" w="7264404">
                <a:moveTo>
                  <a:pt x="0" y="0"/>
                </a:moveTo>
                <a:lnTo>
                  <a:pt x="7264405" y="0"/>
                </a:lnTo>
                <a:lnTo>
                  <a:pt x="7264405" y="3850134"/>
                </a:lnTo>
                <a:lnTo>
                  <a:pt x="0" y="3850134"/>
                </a:lnTo>
                <a:lnTo>
                  <a:pt x="0" y="0"/>
                </a:lnTo>
                <a:close/>
              </a:path>
            </a:pathLst>
          </a:custGeom>
          <a:blipFill>
            <a:blip r:embed="rId2"/>
            <a:stretch>
              <a:fillRect l="0" t="0" r="0" b="0"/>
            </a:stretch>
          </a:blipFill>
        </p:spPr>
      </p:sp>
      <p:sp>
        <p:nvSpPr>
          <p:cNvPr name="TextBox 9" id="9"/>
          <p:cNvSpPr txBox="true"/>
          <p:nvPr/>
        </p:nvSpPr>
        <p:spPr>
          <a:xfrm rot="0">
            <a:off x="10560940" y="1231420"/>
            <a:ext cx="4292227" cy="1785100"/>
          </a:xfrm>
          <a:prstGeom prst="rect">
            <a:avLst/>
          </a:prstGeom>
        </p:spPr>
        <p:txBody>
          <a:bodyPr anchor="t" rtlCol="false" tIns="0" lIns="0" bIns="0" rIns="0">
            <a:spAutoFit/>
          </a:bodyPr>
          <a:lstStyle/>
          <a:p>
            <a:pPr algn="l">
              <a:lnSpc>
                <a:spcPts val="13128"/>
              </a:lnSpc>
            </a:pPr>
            <a:r>
              <a:rPr lang="en-US" sz="9377">
                <a:solidFill>
                  <a:srgbClr val="766A60"/>
                </a:solidFill>
                <a:latin typeface="Times New Roman MT Condensed"/>
                <a:ea typeface="Times New Roman MT Condensed"/>
                <a:cs typeface="Times New Roman MT Condensed"/>
                <a:sym typeface="Times New Roman MT Condensed"/>
              </a:rPr>
              <a:t>Kontakt</a:t>
            </a:r>
          </a:p>
        </p:txBody>
      </p:sp>
      <p:sp>
        <p:nvSpPr>
          <p:cNvPr name="TextBox 10" id="10"/>
          <p:cNvSpPr txBox="true"/>
          <p:nvPr/>
        </p:nvSpPr>
        <p:spPr>
          <a:xfrm rot="0">
            <a:off x="10755714" y="6735607"/>
            <a:ext cx="7400252" cy="755650"/>
          </a:xfrm>
          <a:prstGeom prst="rect">
            <a:avLst/>
          </a:prstGeom>
        </p:spPr>
        <p:txBody>
          <a:bodyPr anchor="t" rtlCol="false" tIns="0" lIns="0" bIns="0" rIns="0">
            <a:spAutoFit/>
          </a:bodyPr>
          <a:lstStyle/>
          <a:p>
            <a:pPr algn="l" marL="0" indent="0" lvl="0">
              <a:lnSpc>
                <a:spcPts val="5599"/>
              </a:lnSpc>
              <a:spcBef>
                <a:spcPct val="0"/>
              </a:spcBef>
            </a:pPr>
            <a:r>
              <a:rPr lang="en-US" sz="3999" i="true">
                <a:solidFill>
                  <a:srgbClr val="766A60"/>
                </a:solidFill>
                <a:latin typeface="Times New Roman MT Condensed Italics"/>
                <a:ea typeface="Times New Roman MT Condensed Italics"/>
                <a:cs typeface="Times New Roman MT Condensed Italics"/>
                <a:sym typeface="Times New Roman MT Condensed Italics"/>
              </a:rPr>
              <a:t>I</a:t>
            </a:r>
            <a:r>
              <a:rPr lang="en-US" sz="3999" i="true" strike="noStrike" u="none">
                <a:solidFill>
                  <a:srgbClr val="766A60"/>
                </a:solidFill>
                <a:latin typeface="Times New Roman MT Condensed Italics"/>
                <a:ea typeface="Times New Roman MT Condensed Italics"/>
                <a:cs typeface="Times New Roman MT Condensed Italics"/>
                <a:sym typeface="Times New Roman MT Condensed Italics"/>
              </a:rPr>
              <a:t>n</a:t>
            </a:r>
            <a:r>
              <a:rPr lang="en-US" sz="3999" i="true" strike="noStrike" u="none">
                <a:solidFill>
                  <a:srgbClr val="766A60"/>
                </a:solidFill>
                <a:latin typeface="Times New Roman MT Condensed Italics"/>
                <a:ea typeface="Times New Roman MT Condensed Italics"/>
                <a:cs typeface="Times New Roman MT Condensed Italics"/>
                <a:sym typeface="Times New Roman MT Condensed Italics"/>
              </a:rPr>
              <a:t>tere</a:t>
            </a:r>
            <a:r>
              <a:rPr lang="en-US" sz="3999" i="true" strike="noStrike" u="none">
                <a:solidFill>
                  <a:srgbClr val="766A60"/>
                </a:solidFill>
                <a:latin typeface="Times New Roman MT Condensed Italics"/>
                <a:ea typeface="Times New Roman MT Condensed Italics"/>
                <a:cs typeface="Times New Roman MT Condensed Italics"/>
                <a:sym typeface="Times New Roman MT Condensed Italics"/>
              </a:rPr>
              <a:t>s</a:t>
            </a:r>
            <a:r>
              <a:rPr lang="en-US" sz="3999" i="true" strike="noStrike" u="none">
                <a:solidFill>
                  <a:srgbClr val="766A60"/>
                </a:solidFill>
                <a:latin typeface="Times New Roman MT Condensed Italics"/>
                <a:ea typeface="Times New Roman MT Condensed Italics"/>
                <a:cs typeface="Times New Roman MT Condensed Italics"/>
                <a:sym typeface="Times New Roman MT Condensed Italics"/>
              </a:rPr>
              <a:t>s</a:t>
            </a:r>
            <a:r>
              <a:rPr lang="en-US" sz="3999" i="true" strike="noStrike" u="none">
                <a:solidFill>
                  <a:srgbClr val="766A60"/>
                </a:solidFill>
                <a:latin typeface="Times New Roman MT Condensed Italics"/>
                <a:ea typeface="Times New Roman MT Condensed Italics"/>
                <a:cs typeface="Times New Roman MT Condensed Italics"/>
                <a:sym typeface="Times New Roman MT Condensed Italics"/>
              </a:rPr>
              <a:t>e </a:t>
            </a:r>
            <a:r>
              <a:rPr lang="en-US" sz="3999" i="true" strike="noStrike" u="none">
                <a:solidFill>
                  <a:srgbClr val="766A60"/>
                </a:solidFill>
                <a:latin typeface="Times New Roman MT Condensed Italics"/>
                <a:ea typeface="Times New Roman MT Condensed Italics"/>
                <a:cs typeface="Times New Roman MT Condensed Italics"/>
                <a:sym typeface="Times New Roman MT Condensed Italics"/>
              </a:rPr>
              <a:t>an </a:t>
            </a:r>
            <a:r>
              <a:rPr lang="en-US" sz="3999" i="true" strike="noStrike" u="none">
                <a:solidFill>
                  <a:srgbClr val="766A60"/>
                </a:solidFill>
                <a:latin typeface="Times New Roman MT Condensed Italics"/>
                <a:ea typeface="Times New Roman MT Condensed Italics"/>
                <a:cs typeface="Times New Roman MT Condensed Italics"/>
                <a:sym typeface="Times New Roman MT Condensed Italics"/>
              </a:rPr>
              <a:t>ein</a:t>
            </a:r>
            <a:r>
              <a:rPr lang="en-US" sz="3999" i="true" strike="noStrike" u="none">
                <a:solidFill>
                  <a:srgbClr val="766A60"/>
                </a:solidFill>
                <a:latin typeface="Times New Roman MT Condensed Italics"/>
                <a:ea typeface="Times New Roman MT Condensed Italics"/>
                <a:cs typeface="Times New Roman MT Condensed Italics"/>
                <a:sym typeface="Times New Roman MT Condensed Italics"/>
              </a:rPr>
              <a:t>e</a:t>
            </a:r>
            <a:r>
              <a:rPr lang="en-US" sz="3999" i="true" strike="noStrike" u="none">
                <a:solidFill>
                  <a:srgbClr val="766A60"/>
                </a:solidFill>
                <a:latin typeface="Times New Roman MT Condensed Italics"/>
                <a:ea typeface="Times New Roman MT Condensed Italics"/>
                <a:cs typeface="Times New Roman MT Condensed Italics"/>
                <a:sym typeface="Times New Roman MT Condensed Italics"/>
              </a:rPr>
              <a:t>r </a:t>
            </a:r>
            <a:r>
              <a:rPr lang="en-US" sz="3999" i="true" strike="noStrike" u="none">
                <a:solidFill>
                  <a:srgbClr val="766A60"/>
                </a:solidFill>
                <a:latin typeface="Times New Roman MT Condensed Italics"/>
                <a:ea typeface="Times New Roman MT Condensed Italics"/>
                <a:cs typeface="Times New Roman MT Condensed Italics"/>
                <a:sym typeface="Times New Roman MT Condensed Italics"/>
              </a:rPr>
              <a:t>B</a:t>
            </a:r>
            <a:r>
              <a:rPr lang="en-US" sz="3999" i="true" strike="noStrike" u="none">
                <a:solidFill>
                  <a:srgbClr val="766A60"/>
                </a:solidFill>
                <a:latin typeface="Times New Roman MT Condensed Italics"/>
                <a:ea typeface="Times New Roman MT Condensed Italics"/>
                <a:cs typeface="Times New Roman MT Condensed Italics"/>
                <a:sym typeface="Times New Roman MT Condensed Italics"/>
              </a:rPr>
              <a:t>esi</a:t>
            </a:r>
            <a:r>
              <a:rPr lang="en-US" sz="3999" i="true" strike="noStrike" u="none">
                <a:solidFill>
                  <a:srgbClr val="766A60"/>
                </a:solidFill>
                <a:latin typeface="Times New Roman MT Condensed Italics"/>
                <a:ea typeface="Times New Roman MT Condensed Italics"/>
                <a:cs typeface="Times New Roman MT Condensed Italics"/>
                <a:sym typeface="Times New Roman MT Condensed Italics"/>
              </a:rPr>
              <a:t>cht</a:t>
            </a:r>
            <a:r>
              <a:rPr lang="en-US" sz="3999" i="true" strike="noStrike" u="none">
                <a:solidFill>
                  <a:srgbClr val="766A60"/>
                </a:solidFill>
                <a:latin typeface="Times New Roman MT Condensed Italics"/>
                <a:ea typeface="Times New Roman MT Condensed Italics"/>
                <a:cs typeface="Times New Roman MT Condensed Italics"/>
                <a:sym typeface="Times New Roman MT Condensed Italics"/>
              </a:rPr>
              <a:t>i</a:t>
            </a:r>
            <a:r>
              <a:rPr lang="en-US" sz="3999" i="true" strike="noStrike" u="none">
                <a:solidFill>
                  <a:srgbClr val="766A60"/>
                </a:solidFill>
                <a:latin typeface="Times New Roman MT Condensed Italics"/>
                <a:ea typeface="Times New Roman MT Condensed Italics"/>
                <a:cs typeface="Times New Roman MT Condensed Italics"/>
                <a:sym typeface="Times New Roman MT Condensed Italics"/>
              </a:rPr>
              <a:t>gu</a:t>
            </a:r>
            <a:r>
              <a:rPr lang="en-US" sz="3999" i="true" strike="noStrike" u="none">
                <a:solidFill>
                  <a:srgbClr val="766A60"/>
                </a:solidFill>
                <a:latin typeface="Times New Roman MT Condensed Italics"/>
                <a:ea typeface="Times New Roman MT Condensed Italics"/>
                <a:cs typeface="Times New Roman MT Condensed Italics"/>
                <a:sym typeface="Times New Roman MT Condensed Italics"/>
              </a:rPr>
              <a:t>n</a:t>
            </a:r>
            <a:r>
              <a:rPr lang="en-US" sz="3999" i="true" strike="noStrike" u="none">
                <a:solidFill>
                  <a:srgbClr val="766A60"/>
                </a:solidFill>
                <a:latin typeface="Times New Roman MT Condensed Italics"/>
                <a:ea typeface="Times New Roman MT Condensed Italics"/>
                <a:cs typeface="Times New Roman MT Condensed Italics"/>
                <a:sym typeface="Times New Roman MT Condensed Italics"/>
              </a:rPr>
              <a:t>g?</a:t>
            </a:r>
          </a:p>
        </p:txBody>
      </p:sp>
      <p:sp>
        <p:nvSpPr>
          <p:cNvPr name="TextBox 11" id="11"/>
          <p:cNvSpPr txBox="true"/>
          <p:nvPr/>
        </p:nvSpPr>
        <p:spPr>
          <a:xfrm rot="0">
            <a:off x="10755714" y="7596611"/>
            <a:ext cx="6660879" cy="2284306"/>
          </a:xfrm>
          <a:prstGeom prst="rect">
            <a:avLst/>
          </a:prstGeom>
        </p:spPr>
        <p:txBody>
          <a:bodyPr anchor="t" rtlCol="false" tIns="0" lIns="0" bIns="0" rIns="0">
            <a:spAutoFit/>
          </a:bodyPr>
          <a:lstStyle/>
          <a:p>
            <a:pPr algn="l" marL="0" indent="0" lvl="0">
              <a:lnSpc>
                <a:spcPts val="4590"/>
              </a:lnSpc>
              <a:spcBef>
                <a:spcPct val="0"/>
              </a:spcBef>
            </a:pPr>
            <a:r>
              <a:rPr lang="en-US" b="true" sz="2700" strike="noStrike" u="none">
                <a:solidFill>
                  <a:srgbClr val="766A60"/>
                </a:solidFill>
                <a:latin typeface="Aileron Bold"/>
                <a:ea typeface="Aileron Bold"/>
                <a:cs typeface="Aileron Bold"/>
                <a:sym typeface="Aileron Bold"/>
              </a:rPr>
              <a:t>Wir freuen uns darauf, Ihnen dieses besondere Familienhaus persönlich vorzustellen und alle Ihre Fragen zu beantworten.</a:t>
            </a:r>
          </a:p>
        </p:txBody>
      </p:sp>
      <p:sp>
        <p:nvSpPr>
          <p:cNvPr name="TextBox 12" id="12"/>
          <p:cNvSpPr txBox="true"/>
          <p:nvPr/>
        </p:nvSpPr>
        <p:spPr>
          <a:xfrm rot="0">
            <a:off x="1517721" y="-44825"/>
            <a:ext cx="5456199" cy="1785100"/>
          </a:xfrm>
          <a:prstGeom prst="rect">
            <a:avLst/>
          </a:prstGeom>
        </p:spPr>
        <p:txBody>
          <a:bodyPr anchor="t" rtlCol="false" tIns="0" lIns="0" bIns="0" rIns="0">
            <a:spAutoFit/>
          </a:bodyPr>
          <a:lstStyle/>
          <a:p>
            <a:pPr algn="l">
              <a:lnSpc>
                <a:spcPts val="13128"/>
              </a:lnSpc>
            </a:pPr>
            <a:r>
              <a:rPr lang="en-US" sz="9377">
                <a:solidFill>
                  <a:srgbClr val="766A60"/>
                </a:solidFill>
                <a:latin typeface="Times New Roman MT Condensed"/>
                <a:ea typeface="Times New Roman MT Condensed"/>
                <a:cs typeface="Times New Roman MT Condensed"/>
                <a:sym typeface="Times New Roman MT Condensed"/>
              </a:rPr>
              <a:t>Ausstattung</a:t>
            </a:r>
          </a:p>
        </p:txBody>
      </p:sp>
      <p:sp>
        <p:nvSpPr>
          <p:cNvPr name="TextBox 13" id="13"/>
          <p:cNvSpPr txBox="true"/>
          <p:nvPr/>
        </p:nvSpPr>
        <p:spPr>
          <a:xfrm rot="0">
            <a:off x="484110" y="1420882"/>
            <a:ext cx="6761834" cy="8982632"/>
          </a:xfrm>
          <a:prstGeom prst="rect">
            <a:avLst/>
          </a:prstGeom>
        </p:spPr>
        <p:txBody>
          <a:bodyPr anchor="t" rtlCol="false" tIns="0" lIns="0" bIns="0" rIns="0">
            <a:spAutoFit/>
          </a:bodyPr>
          <a:lstStyle/>
          <a:p>
            <a:pPr algn="l" marL="0" indent="0" lvl="0">
              <a:lnSpc>
                <a:spcPts val="2450"/>
              </a:lnSpc>
              <a:spcBef>
                <a:spcPct val="0"/>
              </a:spcBef>
            </a:pPr>
            <a:r>
              <a:rPr lang="en-US" b="true" sz="1441">
                <a:solidFill>
                  <a:srgbClr val="766A60"/>
                </a:solidFill>
                <a:latin typeface="Aileron Bold"/>
                <a:ea typeface="Aileron Bold"/>
                <a:cs typeface="Aileron Bold"/>
                <a:sym typeface="Aileron Bold"/>
              </a:rPr>
              <a:t>E</a:t>
            </a:r>
            <a:r>
              <a:rPr lang="en-US" b="true" sz="1441" strike="noStrike" u="none">
                <a:solidFill>
                  <a:srgbClr val="766A60"/>
                </a:solidFill>
                <a:latin typeface="Aileron Bold"/>
                <a:ea typeface="Aileron Bold"/>
                <a:cs typeface="Aileron Bold"/>
                <a:sym typeface="Aileron Bold"/>
              </a:rPr>
              <a:t>i</a:t>
            </a:r>
            <a:r>
              <a:rPr lang="en-US" b="true" sz="1441" strike="noStrike" u="none">
                <a:solidFill>
                  <a:srgbClr val="766A60"/>
                </a:solidFill>
                <a:latin typeface="Aileron Bold"/>
                <a:ea typeface="Aileron Bold"/>
                <a:cs typeface="Aileron Bold"/>
                <a:sym typeface="Aileron Bold"/>
              </a:rPr>
              <a:t>n schönes altes T</a:t>
            </a:r>
            <a:r>
              <a:rPr lang="en-US" b="true" sz="1441" strike="noStrike" u="none">
                <a:solidFill>
                  <a:srgbClr val="766A60"/>
                </a:solidFill>
                <a:latin typeface="Aileron Bold"/>
                <a:ea typeface="Aileron Bold"/>
                <a:cs typeface="Aileron Bold"/>
                <a:sym typeface="Aileron Bold"/>
              </a:rPr>
              <a:t>r</a:t>
            </a:r>
            <a:r>
              <a:rPr lang="en-US" b="true" sz="1441" strike="noStrike" u="none">
                <a:solidFill>
                  <a:srgbClr val="766A60"/>
                </a:solidFill>
                <a:latin typeface="Aileron Bold"/>
                <a:ea typeface="Aileron Bold"/>
                <a:cs typeface="Aileron Bold"/>
                <a:sym typeface="Aileron Bold"/>
              </a:rPr>
              <a:t>eppenhaus</a:t>
            </a:r>
            <a:r>
              <a:rPr lang="en-US" b="true" sz="1441" strike="noStrike" u="none">
                <a:solidFill>
                  <a:srgbClr val="766A60"/>
                </a:solidFill>
                <a:latin typeface="Aileron Bold"/>
                <a:ea typeface="Aileron Bold"/>
                <a:cs typeface="Aileron Bold"/>
                <a:sym typeface="Aileron Bold"/>
              </a:rPr>
              <a:t> f</a:t>
            </a:r>
            <a:r>
              <a:rPr lang="en-US" b="true" sz="1441" strike="noStrike" u="none">
                <a:solidFill>
                  <a:srgbClr val="766A60"/>
                </a:solidFill>
                <a:latin typeface="Aileron Bold"/>
                <a:ea typeface="Aileron Bold"/>
                <a:cs typeface="Aileron Bold"/>
                <a:sym typeface="Aileron Bold"/>
              </a:rPr>
              <a:t>üh</a:t>
            </a:r>
            <a:r>
              <a:rPr lang="en-US" b="true" sz="1441" strike="noStrike" u="none">
                <a:solidFill>
                  <a:srgbClr val="766A60"/>
                </a:solidFill>
                <a:latin typeface="Aileron Bold"/>
                <a:ea typeface="Aileron Bold"/>
                <a:cs typeface="Aileron Bold"/>
                <a:sym typeface="Aileron Bold"/>
              </a:rPr>
              <a:t>r</a:t>
            </a:r>
            <a:r>
              <a:rPr lang="en-US" b="true" sz="1441" strike="noStrike" u="none">
                <a:solidFill>
                  <a:srgbClr val="766A60"/>
                </a:solidFill>
                <a:latin typeface="Aileron Bold"/>
                <a:ea typeface="Aileron Bold"/>
                <a:cs typeface="Aileron Bold"/>
                <a:sym typeface="Aileron Bold"/>
              </a:rPr>
              <a:t>t Si</a:t>
            </a:r>
            <a:r>
              <a:rPr lang="en-US" b="true" sz="1441" strike="noStrike" u="none">
                <a:solidFill>
                  <a:srgbClr val="766A60"/>
                </a:solidFill>
                <a:latin typeface="Aileron Bold"/>
                <a:ea typeface="Aileron Bold"/>
                <a:cs typeface="Aileron Bold"/>
                <a:sym typeface="Aileron Bold"/>
              </a:rPr>
              <a:t>e</a:t>
            </a:r>
            <a:r>
              <a:rPr lang="en-US" b="true" sz="1441" strike="noStrike" u="none">
                <a:solidFill>
                  <a:srgbClr val="766A60"/>
                </a:solidFill>
                <a:latin typeface="Aileron Bold"/>
                <a:ea typeface="Aileron Bold"/>
                <a:cs typeface="Aileron Bold"/>
                <a:sym typeface="Aileron Bold"/>
              </a:rPr>
              <a:t> in die Wohn</a:t>
            </a:r>
            <a:r>
              <a:rPr lang="en-US" b="true" sz="1441" strike="noStrike" u="none">
                <a:solidFill>
                  <a:srgbClr val="766A60"/>
                </a:solidFill>
                <a:latin typeface="Aileron Bold"/>
                <a:ea typeface="Aileron Bold"/>
                <a:cs typeface="Aileron Bold"/>
                <a:sym typeface="Aileron Bold"/>
              </a:rPr>
              <a:t>u</a:t>
            </a:r>
            <a:r>
              <a:rPr lang="en-US" b="true" sz="1441" strike="noStrike" u="none">
                <a:solidFill>
                  <a:srgbClr val="766A60"/>
                </a:solidFill>
                <a:latin typeface="Aileron Bold"/>
                <a:ea typeface="Aileron Bold"/>
                <a:cs typeface="Aileron Bold"/>
                <a:sym typeface="Aileron Bold"/>
              </a:rPr>
              <a:t>ng im 1. Obergeschoss. Hier erwartet Si</a:t>
            </a:r>
            <a:r>
              <a:rPr lang="en-US" b="true" sz="1441" strike="noStrike" u="none">
                <a:solidFill>
                  <a:srgbClr val="766A60"/>
                </a:solidFill>
                <a:latin typeface="Aileron Bold"/>
                <a:ea typeface="Aileron Bold"/>
                <a:cs typeface="Aileron Bold"/>
                <a:sym typeface="Aileron Bold"/>
              </a:rPr>
              <a:t>e</a:t>
            </a:r>
            <a:r>
              <a:rPr lang="en-US" b="true" sz="1441" strike="noStrike" u="none">
                <a:solidFill>
                  <a:srgbClr val="766A60"/>
                </a:solidFill>
                <a:latin typeface="Aileron Bold"/>
                <a:ea typeface="Aileron Bold"/>
                <a:cs typeface="Aileron Bold"/>
                <a:sym typeface="Aileron Bold"/>
              </a:rPr>
              <a:t> ei</a:t>
            </a:r>
            <a:r>
              <a:rPr lang="en-US" b="true" sz="1441" strike="noStrike" u="none">
                <a:solidFill>
                  <a:srgbClr val="766A60"/>
                </a:solidFill>
                <a:latin typeface="Aileron Bold"/>
                <a:ea typeface="Aileron Bold"/>
                <a:cs typeface="Aileron Bold"/>
                <a:sym typeface="Aileron Bold"/>
              </a:rPr>
              <a:t>n</a:t>
            </a:r>
            <a:r>
              <a:rPr lang="en-US" b="true" sz="1441" strike="noStrike" u="none">
                <a:solidFill>
                  <a:srgbClr val="766A60"/>
                </a:solidFill>
                <a:latin typeface="Aileron Bold"/>
                <a:ea typeface="Aileron Bold"/>
                <a:cs typeface="Aileron Bold"/>
                <a:sym typeface="Aileron Bold"/>
              </a:rPr>
              <a:t>e</a:t>
            </a:r>
            <a:r>
              <a:rPr lang="en-US" b="true" sz="1441" strike="noStrike" u="none">
                <a:solidFill>
                  <a:srgbClr val="766A60"/>
                </a:solidFill>
                <a:latin typeface="Aileron Bold"/>
                <a:ea typeface="Aileron Bold"/>
                <a:cs typeface="Aileron Bold"/>
                <a:sym typeface="Aileron Bold"/>
              </a:rPr>
              <a:t> </a:t>
            </a:r>
            <a:r>
              <a:rPr lang="en-US" b="true" sz="1441" strike="noStrike" u="none">
                <a:solidFill>
                  <a:srgbClr val="766A60"/>
                </a:solidFill>
                <a:latin typeface="Aileron Bold"/>
                <a:ea typeface="Aileron Bold"/>
                <a:cs typeface="Aileron Bold"/>
                <a:sym typeface="Aileron Bold"/>
              </a:rPr>
              <a:t>exkl</a:t>
            </a:r>
            <a:r>
              <a:rPr lang="en-US" b="true" sz="1441" strike="noStrike" u="none">
                <a:solidFill>
                  <a:srgbClr val="766A60"/>
                </a:solidFill>
                <a:latin typeface="Aileron Bold"/>
                <a:ea typeface="Aileron Bold"/>
                <a:cs typeface="Aileron Bold"/>
                <a:sym typeface="Aileron Bold"/>
              </a:rPr>
              <a:t>u</a:t>
            </a:r>
            <a:r>
              <a:rPr lang="en-US" b="true" sz="1441" strike="noStrike" u="none">
                <a:solidFill>
                  <a:srgbClr val="766A60"/>
                </a:solidFill>
                <a:latin typeface="Aileron Bold"/>
                <a:ea typeface="Aileron Bold"/>
                <a:cs typeface="Aileron Bold"/>
                <a:sym typeface="Aileron Bold"/>
              </a:rPr>
              <a:t>siv ausgestattete Traumwoh</a:t>
            </a:r>
            <a:r>
              <a:rPr lang="en-US" b="true" sz="1441" strike="noStrike" u="none">
                <a:solidFill>
                  <a:srgbClr val="766A60"/>
                </a:solidFill>
                <a:latin typeface="Aileron Bold"/>
                <a:ea typeface="Aileron Bold"/>
                <a:cs typeface="Aileron Bold"/>
                <a:sym typeface="Aileron Bold"/>
              </a:rPr>
              <a:t>n</a:t>
            </a:r>
            <a:r>
              <a:rPr lang="en-US" b="true" sz="1441" strike="noStrike" u="none">
                <a:solidFill>
                  <a:srgbClr val="766A60"/>
                </a:solidFill>
                <a:latin typeface="Aileron Bold"/>
                <a:ea typeface="Aileron Bold"/>
                <a:cs typeface="Aileron Bold"/>
                <a:sym typeface="Aileron Bold"/>
              </a:rPr>
              <a:t>ung im italieni</a:t>
            </a:r>
            <a:r>
              <a:rPr lang="en-US" b="true" sz="1441" strike="noStrike" u="none">
                <a:solidFill>
                  <a:srgbClr val="766A60"/>
                </a:solidFill>
                <a:latin typeface="Aileron Bold"/>
                <a:ea typeface="Aileron Bold"/>
                <a:cs typeface="Aileron Bold"/>
                <a:sym typeface="Aileron Bold"/>
              </a:rPr>
              <a:t>s</a:t>
            </a:r>
            <a:r>
              <a:rPr lang="en-US" b="true" sz="1441" strike="noStrike" u="none">
                <a:solidFill>
                  <a:srgbClr val="766A60"/>
                </a:solidFill>
                <a:latin typeface="Aileron Bold"/>
                <a:ea typeface="Aileron Bold"/>
                <a:cs typeface="Aileron Bold"/>
                <a:sym typeface="Aileron Bold"/>
              </a:rPr>
              <a:t>chen Stil mit Säulen, venezianischem</a:t>
            </a:r>
            <a:r>
              <a:rPr lang="en-US" b="true" sz="1441" strike="noStrike" u="none">
                <a:solidFill>
                  <a:srgbClr val="766A60"/>
                </a:solidFill>
                <a:latin typeface="Aileron Bold"/>
                <a:ea typeface="Aileron Bold"/>
                <a:cs typeface="Aileron Bold"/>
                <a:sym typeface="Aileron Bold"/>
              </a:rPr>
              <a:t> </a:t>
            </a:r>
            <a:r>
              <a:rPr lang="en-US" b="true" sz="1441" strike="noStrike" u="none">
                <a:solidFill>
                  <a:srgbClr val="766A60"/>
                </a:solidFill>
                <a:latin typeface="Aileron Bold"/>
                <a:ea typeface="Aileron Bold"/>
                <a:cs typeface="Aileron Bold"/>
                <a:sym typeface="Aileron Bold"/>
              </a:rPr>
              <a:t>Putz un</a:t>
            </a:r>
            <a:r>
              <a:rPr lang="en-US" b="true" sz="1441" strike="noStrike" u="none">
                <a:solidFill>
                  <a:srgbClr val="766A60"/>
                </a:solidFill>
                <a:latin typeface="Aileron Bold"/>
                <a:ea typeface="Aileron Bold"/>
                <a:cs typeface="Aileron Bold"/>
                <a:sym typeface="Aileron Bold"/>
              </a:rPr>
              <a:t>d</a:t>
            </a:r>
            <a:r>
              <a:rPr lang="en-US" b="true" sz="1441" strike="noStrike" u="none">
                <a:solidFill>
                  <a:srgbClr val="766A60"/>
                </a:solidFill>
                <a:latin typeface="Aileron Bold"/>
                <a:ea typeface="Aileron Bold"/>
                <a:cs typeface="Aileron Bold"/>
                <a:sym typeface="Aileron Bold"/>
              </a:rPr>
              <a:t> vielem mehr. D</a:t>
            </a:r>
            <a:r>
              <a:rPr lang="en-US" b="true" sz="1441" strike="noStrike" u="none">
                <a:solidFill>
                  <a:srgbClr val="766A60"/>
                </a:solidFill>
                <a:latin typeface="Aileron Bold"/>
                <a:ea typeface="Aileron Bold"/>
                <a:cs typeface="Aileron Bold"/>
                <a:sym typeface="Aileron Bold"/>
              </a:rPr>
              <a:t>a</a:t>
            </a:r>
            <a:r>
              <a:rPr lang="en-US" b="true" sz="1441" strike="noStrike" u="none">
                <a:solidFill>
                  <a:srgbClr val="766A60"/>
                </a:solidFill>
                <a:latin typeface="Aileron Bold"/>
                <a:ea typeface="Aileron Bold"/>
                <a:cs typeface="Aileron Bold"/>
                <a:sym typeface="Aileron Bold"/>
              </a:rPr>
              <a:t>s He</a:t>
            </a:r>
            <a:r>
              <a:rPr lang="en-US" b="true" sz="1441" strike="noStrike" u="none">
                <a:solidFill>
                  <a:srgbClr val="766A60"/>
                </a:solidFill>
                <a:latin typeface="Aileron Bold"/>
                <a:ea typeface="Aileron Bold"/>
                <a:cs typeface="Aileron Bold"/>
                <a:sym typeface="Aileron Bold"/>
              </a:rPr>
              <a:t>r</a:t>
            </a:r>
            <a:r>
              <a:rPr lang="en-US" b="true" sz="1441" strike="noStrike" u="none">
                <a:solidFill>
                  <a:srgbClr val="766A60"/>
                </a:solidFill>
                <a:latin typeface="Aileron Bold"/>
                <a:ea typeface="Aileron Bold"/>
                <a:cs typeface="Aileron Bold"/>
                <a:sym typeface="Aileron Bold"/>
              </a:rPr>
              <a:t>z der Wohnung ist der helle und große Wohn-Essbereich mit offener Küche und Kamin. Über die Diele gel</a:t>
            </a:r>
            <a:r>
              <a:rPr lang="en-US" b="true" sz="1441" strike="noStrike" u="none">
                <a:solidFill>
                  <a:srgbClr val="766A60"/>
                </a:solidFill>
                <a:latin typeface="Aileron Bold"/>
                <a:ea typeface="Aileron Bold"/>
                <a:cs typeface="Aileron Bold"/>
                <a:sym typeface="Aileron Bold"/>
              </a:rPr>
              <a:t>a</a:t>
            </a:r>
            <a:r>
              <a:rPr lang="en-US" b="true" sz="1441" strike="noStrike" u="none">
                <a:solidFill>
                  <a:srgbClr val="766A60"/>
                </a:solidFill>
                <a:latin typeface="Aileron Bold"/>
                <a:ea typeface="Aileron Bold"/>
                <a:cs typeface="Aileron Bold"/>
                <a:sym typeface="Aileron Bold"/>
              </a:rPr>
              <a:t>ngen Sie z</a:t>
            </a:r>
            <a:r>
              <a:rPr lang="en-US" b="true" sz="1441" strike="noStrike" u="none">
                <a:solidFill>
                  <a:srgbClr val="766A60"/>
                </a:solidFill>
                <a:latin typeface="Aileron Bold"/>
                <a:ea typeface="Aileron Bold"/>
                <a:cs typeface="Aileron Bold"/>
                <a:sym typeface="Aileron Bold"/>
              </a:rPr>
              <a:t>u</a:t>
            </a:r>
            <a:r>
              <a:rPr lang="en-US" b="true" sz="1441" strike="noStrike" u="none">
                <a:solidFill>
                  <a:srgbClr val="766A60"/>
                </a:solidFill>
                <a:latin typeface="Aileron Bold"/>
                <a:ea typeface="Aileron Bold"/>
                <a:cs typeface="Aileron Bold"/>
                <a:sym typeface="Aileron Bold"/>
              </a:rPr>
              <a:t> zwei weiteren Schla</a:t>
            </a:r>
            <a:r>
              <a:rPr lang="en-US" b="true" sz="1441" strike="noStrike" u="none">
                <a:solidFill>
                  <a:srgbClr val="766A60"/>
                </a:solidFill>
                <a:latin typeface="Aileron Bold"/>
                <a:ea typeface="Aileron Bold"/>
                <a:cs typeface="Aileron Bold"/>
                <a:sym typeface="Aileron Bold"/>
              </a:rPr>
              <a:t>f</a:t>
            </a:r>
            <a:r>
              <a:rPr lang="en-US" b="true" sz="1441" strike="noStrike" u="none">
                <a:solidFill>
                  <a:srgbClr val="766A60"/>
                </a:solidFill>
                <a:latin typeface="Aileron Bold"/>
                <a:ea typeface="Aileron Bold"/>
                <a:cs typeface="Aileron Bold"/>
                <a:sym typeface="Aileron Bold"/>
              </a:rPr>
              <a:t>zimmern</a:t>
            </a:r>
            <a:r>
              <a:rPr lang="en-US" b="true" sz="1441" strike="noStrike" u="none">
                <a:solidFill>
                  <a:srgbClr val="766A60"/>
                </a:solidFill>
                <a:latin typeface="Aileron Bold"/>
                <a:ea typeface="Aileron Bold"/>
                <a:cs typeface="Aileron Bold"/>
                <a:sym typeface="Aileron Bold"/>
              </a:rPr>
              <a:t>, </a:t>
            </a:r>
            <a:r>
              <a:rPr lang="en-US" b="true" sz="1441" strike="noStrike" u="none">
                <a:solidFill>
                  <a:srgbClr val="766A60"/>
                </a:solidFill>
                <a:latin typeface="Aileron Bold"/>
                <a:ea typeface="Aileron Bold"/>
                <a:cs typeface="Aileron Bold"/>
                <a:sym typeface="Aileron Bold"/>
              </a:rPr>
              <a:t>sowie dem großzügigen Bad. </a:t>
            </a:r>
          </a:p>
          <a:p>
            <a:pPr algn="l" marL="0" indent="0" lvl="0">
              <a:lnSpc>
                <a:spcPts val="2450"/>
              </a:lnSpc>
              <a:spcBef>
                <a:spcPct val="0"/>
              </a:spcBef>
            </a:pPr>
            <a:r>
              <a:rPr lang="en-US" b="true" sz="1441" strike="noStrike" u="none">
                <a:solidFill>
                  <a:srgbClr val="766A60"/>
                </a:solidFill>
                <a:latin typeface="Aileron Bold"/>
                <a:ea typeface="Aileron Bold"/>
                <a:cs typeface="Aileron Bold"/>
                <a:sym typeface="Aileron Bold"/>
              </a:rPr>
              <a:t>Auf dieser Ebene gibt es noc</a:t>
            </a:r>
            <a:r>
              <a:rPr lang="en-US" b="true" sz="1441" strike="noStrike" u="none">
                <a:solidFill>
                  <a:srgbClr val="766A60"/>
                </a:solidFill>
                <a:latin typeface="Aileron Bold"/>
                <a:ea typeface="Aileron Bold"/>
                <a:cs typeface="Aileron Bold"/>
                <a:sym typeface="Aileron Bold"/>
              </a:rPr>
              <a:t>h</a:t>
            </a:r>
            <a:r>
              <a:rPr lang="en-US" b="true" sz="1441" strike="noStrike" u="none">
                <a:solidFill>
                  <a:srgbClr val="766A60"/>
                </a:solidFill>
                <a:latin typeface="Aileron Bold"/>
                <a:ea typeface="Aileron Bold"/>
                <a:cs typeface="Aileron Bold"/>
                <a:sym typeface="Aileron Bold"/>
              </a:rPr>
              <a:t> ei</a:t>
            </a:r>
            <a:r>
              <a:rPr lang="en-US" b="true" sz="1441" strike="noStrike" u="none">
                <a:solidFill>
                  <a:srgbClr val="766A60"/>
                </a:solidFill>
                <a:latin typeface="Aileron Bold"/>
                <a:ea typeface="Aileron Bold"/>
                <a:cs typeface="Aileron Bold"/>
                <a:sym typeface="Aileron Bold"/>
              </a:rPr>
              <a:t>n</a:t>
            </a:r>
            <a:r>
              <a:rPr lang="en-US" b="true" sz="1441" strike="noStrike" u="none">
                <a:solidFill>
                  <a:srgbClr val="766A60"/>
                </a:solidFill>
                <a:latin typeface="Aileron Bold"/>
                <a:ea typeface="Aileron Bold"/>
                <a:cs typeface="Aileron Bold"/>
                <a:sym typeface="Aileron Bold"/>
              </a:rPr>
              <a:t> zusätzlich</a:t>
            </a:r>
            <a:r>
              <a:rPr lang="en-US" b="true" sz="1441" strike="noStrike" u="none">
                <a:solidFill>
                  <a:srgbClr val="766A60"/>
                </a:solidFill>
                <a:latin typeface="Aileron Bold"/>
                <a:ea typeface="Aileron Bold"/>
                <a:cs typeface="Aileron Bold"/>
                <a:sym typeface="Aileron Bold"/>
              </a:rPr>
              <a:t>e</a:t>
            </a:r>
            <a:r>
              <a:rPr lang="en-US" b="true" sz="1441" strike="noStrike" u="none">
                <a:solidFill>
                  <a:srgbClr val="766A60"/>
                </a:solidFill>
                <a:latin typeface="Aileron Bold"/>
                <a:ea typeface="Aileron Bold"/>
                <a:cs typeface="Aileron Bold"/>
                <a:sym typeface="Aileron Bold"/>
              </a:rPr>
              <a:t>s Gästezimmer mit Duschbad. </a:t>
            </a:r>
          </a:p>
          <a:p>
            <a:pPr algn="l" marL="0" indent="0" lvl="0">
              <a:lnSpc>
                <a:spcPts val="2450"/>
              </a:lnSpc>
              <a:spcBef>
                <a:spcPct val="0"/>
              </a:spcBef>
            </a:pPr>
            <a:r>
              <a:rPr lang="en-US" b="true" sz="1441" strike="noStrike" u="none">
                <a:solidFill>
                  <a:srgbClr val="766A60"/>
                </a:solidFill>
                <a:latin typeface="Aileron Bold"/>
                <a:ea typeface="Aileron Bold"/>
                <a:cs typeface="Aileron Bold"/>
                <a:sym typeface="Aileron Bold"/>
              </a:rPr>
              <a:t>Der E</a:t>
            </a:r>
            <a:r>
              <a:rPr lang="en-US" b="true" sz="1441" strike="noStrike" u="none">
                <a:solidFill>
                  <a:srgbClr val="766A60"/>
                </a:solidFill>
                <a:latin typeface="Aileron Bold"/>
                <a:ea typeface="Aileron Bold"/>
                <a:cs typeface="Aileron Bold"/>
                <a:sym typeface="Aileron Bold"/>
              </a:rPr>
              <a:t>n</a:t>
            </a:r>
            <a:r>
              <a:rPr lang="en-US" b="true" sz="1441" strike="noStrike" u="none">
                <a:solidFill>
                  <a:srgbClr val="766A60"/>
                </a:solidFill>
                <a:latin typeface="Aileron Bold"/>
                <a:ea typeface="Aileron Bold"/>
                <a:cs typeface="Aileron Bold"/>
                <a:sym typeface="Aileron Bold"/>
              </a:rPr>
              <a:t>ergieraum</a:t>
            </a:r>
            <a:r>
              <a:rPr lang="en-US" b="true" sz="1441" strike="noStrike" u="none">
                <a:solidFill>
                  <a:srgbClr val="766A60"/>
                </a:solidFill>
                <a:latin typeface="Aileron Bold"/>
                <a:ea typeface="Aileron Bold"/>
                <a:cs typeface="Aileron Bold"/>
                <a:sym typeface="Aileron Bold"/>
              </a:rPr>
              <a:t> </a:t>
            </a:r>
            <a:r>
              <a:rPr lang="en-US" b="true" sz="1441" strike="noStrike" u="none">
                <a:solidFill>
                  <a:srgbClr val="766A60"/>
                </a:solidFill>
                <a:latin typeface="Aileron Bold"/>
                <a:ea typeface="Aileron Bold"/>
                <a:cs typeface="Aileron Bold"/>
                <a:sym typeface="Aileron Bold"/>
              </a:rPr>
              <a:t>befin</a:t>
            </a:r>
            <a:r>
              <a:rPr lang="en-US" b="true" sz="1441" strike="noStrike" u="none">
                <a:solidFill>
                  <a:srgbClr val="766A60"/>
                </a:solidFill>
                <a:latin typeface="Aileron Bold"/>
                <a:ea typeface="Aileron Bold"/>
                <a:cs typeface="Aileron Bold"/>
                <a:sym typeface="Aileron Bold"/>
              </a:rPr>
              <a:t>d</a:t>
            </a:r>
            <a:r>
              <a:rPr lang="en-US" b="true" sz="1441" strike="noStrike" u="none">
                <a:solidFill>
                  <a:srgbClr val="766A60"/>
                </a:solidFill>
                <a:latin typeface="Aileron Bold"/>
                <a:ea typeface="Aileron Bold"/>
                <a:cs typeface="Aileron Bold"/>
                <a:sym typeface="Aileron Bold"/>
              </a:rPr>
              <a:t>et s</a:t>
            </a:r>
            <a:r>
              <a:rPr lang="en-US" b="true" sz="1441" strike="noStrike" u="none">
                <a:solidFill>
                  <a:srgbClr val="766A60"/>
                </a:solidFill>
                <a:latin typeface="Aileron Bold"/>
                <a:ea typeface="Aileron Bold"/>
                <a:cs typeface="Aileron Bold"/>
                <a:sym typeface="Aileron Bold"/>
              </a:rPr>
              <a:t>i</a:t>
            </a:r>
            <a:r>
              <a:rPr lang="en-US" b="true" sz="1441" strike="noStrike" u="none">
                <a:solidFill>
                  <a:srgbClr val="766A60"/>
                </a:solidFill>
                <a:latin typeface="Aileron Bold"/>
                <a:ea typeface="Aileron Bold"/>
                <a:cs typeface="Aileron Bold"/>
                <a:sym typeface="Aileron Bold"/>
              </a:rPr>
              <a:t>ch im Zwisch</a:t>
            </a:r>
            <a:r>
              <a:rPr lang="en-US" b="true" sz="1441" strike="noStrike" u="none">
                <a:solidFill>
                  <a:srgbClr val="766A60"/>
                </a:solidFill>
                <a:latin typeface="Aileron Bold"/>
                <a:ea typeface="Aileron Bold"/>
                <a:cs typeface="Aileron Bold"/>
                <a:sym typeface="Aileron Bold"/>
              </a:rPr>
              <a:t>e</a:t>
            </a:r>
            <a:r>
              <a:rPr lang="en-US" b="true" sz="1441" strike="noStrike" u="none">
                <a:solidFill>
                  <a:srgbClr val="766A60"/>
                </a:solidFill>
                <a:latin typeface="Aileron Bold"/>
                <a:ea typeface="Aileron Bold"/>
                <a:cs typeface="Aileron Bold"/>
                <a:sym typeface="Aileron Bold"/>
              </a:rPr>
              <a:t>n</a:t>
            </a:r>
            <a:r>
              <a:rPr lang="en-US" b="true" sz="1441" strike="noStrike" u="none">
                <a:solidFill>
                  <a:srgbClr val="766A60"/>
                </a:solidFill>
                <a:latin typeface="Aileron Bold"/>
                <a:ea typeface="Aileron Bold"/>
                <a:cs typeface="Aileron Bold"/>
                <a:sym typeface="Aileron Bold"/>
              </a:rPr>
              <a:t>s</a:t>
            </a:r>
            <a:r>
              <a:rPr lang="en-US" b="true" sz="1441" strike="noStrike" u="none">
                <a:solidFill>
                  <a:srgbClr val="766A60"/>
                </a:solidFill>
                <a:latin typeface="Aileron Bold"/>
                <a:ea typeface="Aileron Bold"/>
                <a:cs typeface="Aileron Bold"/>
                <a:sym typeface="Aileron Bold"/>
              </a:rPr>
              <a:t>tock zum Dachg</a:t>
            </a:r>
            <a:r>
              <a:rPr lang="en-US" b="true" sz="1441" strike="noStrike" u="none">
                <a:solidFill>
                  <a:srgbClr val="766A60"/>
                </a:solidFill>
                <a:latin typeface="Aileron Bold"/>
                <a:ea typeface="Aileron Bold"/>
                <a:cs typeface="Aileron Bold"/>
                <a:sym typeface="Aileron Bold"/>
              </a:rPr>
              <a:t>es</a:t>
            </a:r>
            <a:r>
              <a:rPr lang="en-US" b="true" sz="1441" strike="noStrike" u="none">
                <a:solidFill>
                  <a:srgbClr val="766A60"/>
                </a:solidFill>
                <a:latin typeface="Aileron Bold"/>
                <a:ea typeface="Aileron Bold"/>
                <a:cs typeface="Aileron Bold"/>
                <a:sym typeface="Aileron Bold"/>
              </a:rPr>
              <a:t>choss.</a:t>
            </a:r>
            <a:r>
              <a:rPr lang="en-US" b="true" sz="1441" strike="noStrike" u="none">
                <a:solidFill>
                  <a:srgbClr val="766A60"/>
                </a:solidFill>
                <a:latin typeface="Aileron Bold"/>
                <a:ea typeface="Aileron Bold"/>
                <a:cs typeface="Aileron Bold"/>
                <a:sym typeface="Aileron Bold"/>
              </a:rPr>
              <a:t> </a:t>
            </a:r>
          </a:p>
          <a:p>
            <a:pPr algn="l" marL="0" indent="0" lvl="0">
              <a:lnSpc>
                <a:spcPts val="2450"/>
              </a:lnSpc>
              <a:spcBef>
                <a:spcPct val="0"/>
              </a:spcBef>
            </a:pPr>
            <a:r>
              <a:rPr lang="en-US" b="true" sz="1441" strike="noStrike" u="none">
                <a:solidFill>
                  <a:srgbClr val="766A60"/>
                </a:solidFill>
                <a:latin typeface="Aileron Bold"/>
                <a:ea typeface="Aileron Bold"/>
                <a:cs typeface="Aileron Bold"/>
                <a:sym typeface="Aileron Bold"/>
              </a:rPr>
              <a:t>Gemütlich unter dem Dach wurden weitere Wohnflächen ausge</a:t>
            </a:r>
            <a:r>
              <a:rPr lang="en-US" b="true" sz="1441" strike="noStrike" u="none">
                <a:solidFill>
                  <a:srgbClr val="766A60"/>
                </a:solidFill>
                <a:latin typeface="Aileron Bold"/>
                <a:ea typeface="Aileron Bold"/>
                <a:cs typeface="Aileron Bold"/>
                <a:sym typeface="Aileron Bold"/>
              </a:rPr>
              <a:t>b</a:t>
            </a:r>
            <a:r>
              <a:rPr lang="en-US" b="true" sz="1441" strike="noStrike" u="none">
                <a:solidFill>
                  <a:srgbClr val="766A60"/>
                </a:solidFill>
                <a:latin typeface="Aileron Bold"/>
                <a:ea typeface="Aileron Bold"/>
                <a:cs typeface="Aileron Bold"/>
                <a:sym typeface="Aileron Bold"/>
              </a:rPr>
              <a:t>aut, all</a:t>
            </a:r>
            <a:r>
              <a:rPr lang="en-US" b="true" sz="1441" strike="noStrike" u="none">
                <a:solidFill>
                  <a:srgbClr val="766A60"/>
                </a:solidFill>
                <a:latin typeface="Aileron Bold"/>
                <a:ea typeface="Aileron Bold"/>
                <a:cs typeface="Aileron Bold"/>
                <a:sym typeface="Aileron Bold"/>
              </a:rPr>
              <a:t>e</a:t>
            </a:r>
            <a:r>
              <a:rPr lang="en-US" b="true" sz="1441" strike="noStrike" u="none">
                <a:solidFill>
                  <a:srgbClr val="766A60"/>
                </a:solidFill>
                <a:latin typeface="Aileron Bold"/>
                <a:ea typeface="Aileron Bold"/>
                <a:cs typeface="Aileron Bold"/>
                <a:sym typeface="Aileron Bold"/>
              </a:rPr>
              <a:t>rding</a:t>
            </a:r>
            <a:r>
              <a:rPr lang="en-US" b="true" sz="1441" strike="noStrike" u="none">
                <a:solidFill>
                  <a:srgbClr val="766A60"/>
                </a:solidFill>
                <a:latin typeface="Aileron Bold"/>
                <a:ea typeface="Aileron Bold"/>
                <a:cs typeface="Aileron Bold"/>
                <a:sym typeface="Aileron Bold"/>
              </a:rPr>
              <a:t>s</a:t>
            </a:r>
            <a:r>
              <a:rPr lang="en-US" b="true" sz="1441" strike="noStrike" u="none">
                <a:solidFill>
                  <a:srgbClr val="766A60"/>
                </a:solidFill>
                <a:latin typeface="Aileron Bold"/>
                <a:ea typeface="Aileron Bold"/>
                <a:cs typeface="Aileron Bold"/>
                <a:sym typeface="Aileron Bold"/>
              </a:rPr>
              <a:t> n</a:t>
            </a:r>
            <a:r>
              <a:rPr lang="en-US" b="true" sz="1441" strike="noStrike" u="none">
                <a:solidFill>
                  <a:srgbClr val="766A60"/>
                </a:solidFill>
                <a:latin typeface="Aileron Bold"/>
                <a:ea typeface="Aileron Bold"/>
                <a:cs typeface="Aileron Bold"/>
                <a:sym typeface="Aileron Bold"/>
              </a:rPr>
              <a:t>o</a:t>
            </a:r>
            <a:r>
              <a:rPr lang="en-US" b="true" sz="1441" strike="noStrike" u="none">
                <a:solidFill>
                  <a:srgbClr val="766A60"/>
                </a:solidFill>
                <a:latin typeface="Aileron Bold"/>
                <a:ea typeface="Aileron Bold"/>
                <a:cs typeface="Aileron Bold"/>
                <a:sym typeface="Aileron Bold"/>
              </a:rPr>
              <a:t>ch </a:t>
            </a:r>
            <a:r>
              <a:rPr lang="en-US" b="true" sz="1441" strike="noStrike" u="none">
                <a:solidFill>
                  <a:srgbClr val="766A60"/>
                </a:solidFill>
                <a:latin typeface="Aileron Bold"/>
                <a:ea typeface="Aileron Bold"/>
                <a:cs typeface="Aileron Bold"/>
                <a:sym typeface="Aileron Bold"/>
              </a:rPr>
              <a:t>n</a:t>
            </a:r>
            <a:r>
              <a:rPr lang="en-US" b="true" sz="1441" strike="noStrike" u="none">
                <a:solidFill>
                  <a:srgbClr val="766A60"/>
                </a:solidFill>
                <a:latin typeface="Aileron Bold"/>
                <a:ea typeface="Aileron Bold"/>
                <a:cs typeface="Aileron Bold"/>
                <a:sym typeface="Aileron Bold"/>
              </a:rPr>
              <a:t>icht f</a:t>
            </a:r>
            <a:r>
              <a:rPr lang="en-US" b="true" sz="1441" strike="noStrike" u="none">
                <a:solidFill>
                  <a:srgbClr val="766A60"/>
                </a:solidFill>
                <a:latin typeface="Aileron Bold"/>
                <a:ea typeface="Aileron Bold"/>
                <a:cs typeface="Aileron Bold"/>
                <a:sym typeface="Aileron Bold"/>
              </a:rPr>
              <a:t>er</a:t>
            </a:r>
            <a:r>
              <a:rPr lang="en-US" b="true" sz="1441" strike="noStrike" u="none">
                <a:solidFill>
                  <a:srgbClr val="766A60"/>
                </a:solidFill>
                <a:latin typeface="Aileron Bold"/>
                <a:ea typeface="Aileron Bold"/>
                <a:cs typeface="Aileron Bold"/>
                <a:sym typeface="Aileron Bold"/>
              </a:rPr>
              <a:t>tig g</a:t>
            </a:r>
            <a:r>
              <a:rPr lang="en-US" b="true" sz="1441" strike="noStrike" u="none">
                <a:solidFill>
                  <a:srgbClr val="766A60"/>
                </a:solidFill>
                <a:latin typeface="Aileron Bold"/>
                <a:ea typeface="Aileron Bold"/>
                <a:cs typeface="Aileron Bold"/>
                <a:sym typeface="Aileron Bold"/>
              </a:rPr>
              <a:t>e</a:t>
            </a:r>
            <a:r>
              <a:rPr lang="en-US" b="true" sz="1441" strike="noStrike" u="none">
                <a:solidFill>
                  <a:srgbClr val="766A60"/>
                </a:solidFill>
                <a:latin typeface="Aileron Bold"/>
                <a:ea typeface="Aileron Bold"/>
                <a:cs typeface="Aileron Bold"/>
                <a:sym typeface="Aileron Bold"/>
              </a:rPr>
              <a:t>stellt.</a:t>
            </a:r>
            <a:r>
              <a:rPr lang="en-US" b="true" sz="1441" strike="noStrike" u="none">
                <a:solidFill>
                  <a:srgbClr val="766A60"/>
                </a:solidFill>
                <a:latin typeface="Aileron Bold"/>
                <a:ea typeface="Aileron Bold"/>
                <a:cs typeface="Aileron Bold"/>
                <a:sym typeface="Aileron Bold"/>
              </a:rPr>
              <a:t> </a:t>
            </a:r>
          </a:p>
          <a:p>
            <a:pPr algn="l" marL="0" indent="0" lvl="0">
              <a:lnSpc>
                <a:spcPts val="2450"/>
              </a:lnSpc>
              <a:spcBef>
                <a:spcPct val="0"/>
              </a:spcBef>
            </a:pPr>
          </a:p>
          <a:p>
            <a:pPr algn="l" marL="0" indent="0" lvl="0">
              <a:lnSpc>
                <a:spcPts val="2450"/>
              </a:lnSpc>
              <a:spcBef>
                <a:spcPct val="0"/>
              </a:spcBef>
            </a:pPr>
            <a:r>
              <a:rPr lang="en-US" b="true" sz="1441" strike="noStrike" u="none">
                <a:solidFill>
                  <a:srgbClr val="766A60"/>
                </a:solidFill>
                <a:latin typeface="Aileron Bold"/>
                <a:ea typeface="Aileron Bold"/>
                <a:cs typeface="Aileron Bold"/>
                <a:sym typeface="Aileron Bold"/>
              </a:rPr>
              <a:t>Der traumh</a:t>
            </a:r>
            <a:r>
              <a:rPr lang="en-US" b="true" sz="1441" strike="noStrike" u="none">
                <a:solidFill>
                  <a:srgbClr val="766A60"/>
                </a:solidFill>
                <a:latin typeface="Aileron Bold"/>
                <a:ea typeface="Aileron Bold"/>
                <a:cs typeface="Aileron Bold"/>
                <a:sym typeface="Aileron Bold"/>
              </a:rPr>
              <a:t>a</a:t>
            </a:r>
            <a:r>
              <a:rPr lang="en-US" b="true" sz="1441" strike="noStrike" u="none">
                <a:solidFill>
                  <a:srgbClr val="766A60"/>
                </a:solidFill>
                <a:latin typeface="Aileron Bold"/>
                <a:ea typeface="Aileron Bold"/>
                <a:cs typeface="Aileron Bold"/>
                <a:sym typeface="Aileron Bold"/>
              </a:rPr>
              <a:t>ft </a:t>
            </a:r>
            <a:r>
              <a:rPr lang="en-US" b="true" sz="1441" strike="noStrike" u="none">
                <a:solidFill>
                  <a:srgbClr val="766A60"/>
                </a:solidFill>
                <a:latin typeface="Aileron Bold"/>
                <a:ea typeface="Aileron Bold"/>
                <a:cs typeface="Aileron Bold"/>
                <a:sym typeface="Aileron Bold"/>
              </a:rPr>
              <a:t>m</a:t>
            </a:r>
            <a:r>
              <a:rPr lang="en-US" b="true" sz="1441" strike="noStrike" u="none">
                <a:solidFill>
                  <a:srgbClr val="766A60"/>
                </a:solidFill>
                <a:latin typeface="Aileron Bold"/>
                <a:ea typeface="Aileron Bold"/>
                <a:cs typeface="Aileron Bold"/>
                <a:sym typeface="Aileron Bold"/>
              </a:rPr>
              <a:t>editerrane St</a:t>
            </a:r>
            <a:r>
              <a:rPr lang="en-US" b="true" sz="1441" strike="noStrike" u="none">
                <a:solidFill>
                  <a:srgbClr val="766A60"/>
                </a:solidFill>
                <a:latin typeface="Aileron Bold"/>
                <a:ea typeface="Aileron Bold"/>
                <a:cs typeface="Aileron Bold"/>
                <a:sym typeface="Aileron Bold"/>
              </a:rPr>
              <a:t>il</a:t>
            </a:r>
            <a:r>
              <a:rPr lang="en-US" b="true" sz="1441" strike="noStrike" u="none">
                <a:solidFill>
                  <a:srgbClr val="766A60"/>
                </a:solidFill>
                <a:latin typeface="Aileron Bold"/>
                <a:ea typeface="Aileron Bold"/>
                <a:cs typeface="Aileron Bold"/>
                <a:sym typeface="Aileron Bold"/>
              </a:rPr>
              <a:t> erstreckt s</a:t>
            </a:r>
            <a:r>
              <a:rPr lang="en-US" b="true" sz="1441" strike="noStrike" u="none">
                <a:solidFill>
                  <a:srgbClr val="766A60"/>
                </a:solidFill>
                <a:latin typeface="Aileron Bold"/>
                <a:ea typeface="Aileron Bold"/>
                <a:cs typeface="Aileron Bold"/>
                <a:sym typeface="Aileron Bold"/>
              </a:rPr>
              <a:t>i</a:t>
            </a:r>
            <a:r>
              <a:rPr lang="en-US" b="true" sz="1441" strike="noStrike" u="none">
                <a:solidFill>
                  <a:srgbClr val="766A60"/>
                </a:solidFill>
                <a:latin typeface="Aileron Bold"/>
                <a:ea typeface="Aileron Bold"/>
                <a:cs typeface="Aileron Bold"/>
                <a:sym typeface="Aileron Bold"/>
              </a:rPr>
              <a:t>ch auch auf d</a:t>
            </a:r>
            <a:r>
              <a:rPr lang="en-US" b="true" sz="1441" strike="noStrike" u="none">
                <a:solidFill>
                  <a:srgbClr val="766A60"/>
                </a:solidFill>
                <a:latin typeface="Aileron Bold"/>
                <a:ea typeface="Aileron Bold"/>
                <a:cs typeface="Aileron Bold"/>
                <a:sym typeface="Aileron Bold"/>
              </a:rPr>
              <a:t>en</a:t>
            </a:r>
            <a:r>
              <a:rPr lang="en-US" b="true" sz="1441" strike="noStrike" u="none">
                <a:solidFill>
                  <a:srgbClr val="766A60"/>
                </a:solidFill>
                <a:latin typeface="Aileron Bold"/>
                <a:ea typeface="Aileron Bold"/>
                <a:cs typeface="Aileron Bold"/>
                <a:sym typeface="Aileron Bold"/>
              </a:rPr>
              <a:t> gewerblic</a:t>
            </a:r>
            <a:r>
              <a:rPr lang="en-US" b="true" sz="1441" strike="noStrike" u="none">
                <a:solidFill>
                  <a:srgbClr val="766A60"/>
                </a:solidFill>
                <a:latin typeface="Aileron Bold"/>
                <a:ea typeface="Aileron Bold"/>
                <a:cs typeface="Aileron Bold"/>
                <a:sym typeface="Aileron Bold"/>
              </a:rPr>
              <a:t>h</a:t>
            </a:r>
            <a:r>
              <a:rPr lang="en-US" b="true" sz="1441" strike="noStrike" u="none">
                <a:solidFill>
                  <a:srgbClr val="766A60"/>
                </a:solidFill>
                <a:latin typeface="Aileron Bold"/>
                <a:ea typeface="Aileron Bold"/>
                <a:cs typeface="Aileron Bold"/>
                <a:sym typeface="Aileron Bold"/>
              </a:rPr>
              <a:t>en Teil im EG. Große Rundbögen, hochwertige Boden -und W</a:t>
            </a:r>
            <a:r>
              <a:rPr lang="en-US" b="true" sz="1441" strike="noStrike" u="none">
                <a:solidFill>
                  <a:srgbClr val="766A60"/>
                </a:solidFill>
                <a:latin typeface="Aileron Bold"/>
                <a:ea typeface="Aileron Bold"/>
                <a:cs typeface="Aileron Bold"/>
                <a:sym typeface="Aileron Bold"/>
              </a:rPr>
              <a:t>a</a:t>
            </a:r>
            <a:r>
              <a:rPr lang="en-US" b="true" sz="1441" strike="noStrike" u="none">
                <a:solidFill>
                  <a:srgbClr val="766A60"/>
                </a:solidFill>
                <a:latin typeface="Aileron Bold"/>
                <a:ea typeface="Aileron Bold"/>
                <a:cs typeface="Aileron Bold"/>
                <a:sym typeface="Aileron Bold"/>
              </a:rPr>
              <a:t>ndbeläge, ger</a:t>
            </a:r>
            <a:r>
              <a:rPr lang="en-US" b="true" sz="1441" strike="noStrike" u="none">
                <a:solidFill>
                  <a:srgbClr val="766A60"/>
                </a:solidFill>
                <a:latin typeface="Aileron Bold"/>
                <a:ea typeface="Aileron Bold"/>
                <a:cs typeface="Aileron Bold"/>
                <a:sym typeface="Aileron Bold"/>
              </a:rPr>
              <a:t>u</a:t>
            </a:r>
            <a:r>
              <a:rPr lang="en-US" b="true" sz="1441" strike="noStrike" u="none">
                <a:solidFill>
                  <a:srgbClr val="766A60"/>
                </a:solidFill>
                <a:latin typeface="Aileron Bold"/>
                <a:ea typeface="Aileron Bold"/>
                <a:cs typeface="Aileron Bold"/>
                <a:sym typeface="Aileron Bold"/>
              </a:rPr>
              <a:t>ndete</a:t>
            </a:r>
            <a:r>
              <a:rPr lang="en-US" b="true" sz="1441" strike="noStrike" u="none">
                <a:solidFill>
                  <a:srgbClr val="766A60"/>
                </a:solidFill>
                <a:latin typeface="Aileron Bold"/>
                <a:ea typeface="Aileron Bold"/>
                <a:cs typeface="Aileron Bold"/>
                <a:sym typeface="Aileron Bold"/>
              </a:rPr>
              <a:t> </a:t>
            </a:r>
            <a:r>
              <a:rPr lang="en-US" b="true" sz="1441" strike="noStrike" u="none">
                <a:solidFill>
                  <a:srgbClr val="766A60"/>
                </a:solidFill>
                <a:latin typeface="Aileron Bold"/>
                <a:ea typeface="Aileron Bold"/>
                <a:cs typeface="Aileron Bold"/>
                <a:sym typeface="Aileron Bold"/>
              </a:rPr>
              <a:t>S</a:t>
            </a:r>
            <a:r>
              <a:rPr lang="en-US" b="true" sz="1441" strike="noStrike" u="none">
                <a:solidFill>
                  <a:srgbClr val="766A60"/>
                </a:solidFill>
                <a:latin typeface="Aileron Bold"/>
                <a:ea typeface="Aileron Bold"/>
                <a:cs typeface="Aileron Bold"/>
                <a:sym typeface="Aileron Bold"/>
              </a:rPr>
              <a:t>p</a:t>
            </a:r>
            <a:r>
              <a:rPr lang="en-US" b="true" sz="1441" strike="noStrike" u="none">
                <a:solidFill>
                  <a:srgbClr val="766A60"/>
                </a:solidFill>
                <a:latin typeface="Aileron Bold"/>
                <a:ea typeface="Aileron Bold"/>
                <a:cs typeface="Aileron Bold"/>
                <a:sym typeface="Aileron Bold"/>
              </a:rPr>
              <a:t>rossenfenst</a:t>
            </a:r>
            <a:r>
              <a:rPr lang="en-US" b="true" sz="1441" strike="noStrike" u="none">
                <a:solidFill>
                  <a:srgbClr val="766A60"/>
                </a:solidFill>
                <a:latin typeface="Aileron Bold"/>
                <a:ea typeface="Aileron Bold"/>
                <a:cs typeface="Aileron Bold"/>
                <a:sym typeface="Aileron Bold"/>
              </a:rPr>
              <a:t>er</a:t>
            </a:r>
            <a:r>
              <a:rPr lang="en-US" b="true" sz="1441" strike="noStrike" u="none">
                <a:solidFill>
                  <a:srgbClr val="766A60"/>
                </a:solidFill>
                <a:latin typeface="Aileron Bold"/>
                <a:ea typeface="Aileron Bold"/>
                <a:cs typeface="Aileron Bold"/>
                <a:sym typeface="Aileron Bold"/>
              </a:rPr>
              <a:t> und viele</a:t>
            </a:r>
            <a:r>
              <a:rPr lang="en-US" b="true" sz="1441" strike="noStrike" u="none">
                <a:solidFill>
                  <a:srgbClr val="766A60"/>
                </a:solidFill>
                <a:latin typeface="Aileron Bold"/>
                <a:ea typeface="Aileron Bold"/>
                <a:cs typeface="Aileron Bold"/>
                <a:sym typeface="Aileron Bold"/>
              </a:rPr>
              <a:t>s</a:t>
            </a:r>
            <a:r>
              <a:rPr lang="en-US" b="true" sz="1441" strike="noStrike" u="none">
                <a:solidFill>
                  <a:srgbClr val="766A60"/>
                </a:solidFill>
                <a:latin typeface="Aileron Bold"/>
                <a:ea typeface="Aileron Bold"/>
                <a:cs typeface="Aileron Bold"/>
                <a:sym typeface="Aileron Bold"/>
              </a:rPr>
              <a:t> mehr mache</a:t>
            </a:r>
            <a:r>
              <a:rPr lang="en-US" b="true" sz="1441" strike="noStrike" u="none">
                <a:solidFill>
                  <a:srgbClr val="766A60"/>
                </a:solidFill>
                <a:latin typeface="Aileron Bold"/>
                <a:ea typeface="Aileron Bold"/>
                <a:cs typeface="Aileron Bold"/>
                <a:sym typeface="Aileron Bold"/>
              </a:rPr>
              <a:t>n</a:t>
            </a:r>
            <a:r>
              <a:rPr lang="en-US" b="true" sz="1441" strike="noStrike" u="none">
                <a:solidFill>
                  <a:srgbClr val="766A60"/>
                </a:solidFill>
                <a:latin typeface="Aileron Bold"/>
                <a:ea typeface="Aileron Bold"/>
                <a:cs typeface="Aileron Bold"/>
                <a:sym typeface="Aileron Bold"/>
              </a:rPr>
              <a:t> die geschmackvolle, gemüt</a:t>
            </a:r>
            <a:r>
              <a:rPr lang="en-US" b="true" sz="1441" strike="noStrike" u="none">
                <a:solidFill>
                  <a:srgbClr val="766A60"/>
                </a:solidFill>
                <a:latin typeface="Aileron Bold"/>
                <a:ea typeface="Aileron Bold"/>
                <a:cs typeface="Aileron Bold"/>
                <a:sym typeface="Aileron Bold"/>
              </a:rPr>
              <a:t>lich</a:t>
            </a:r>
            <a:r>
              <a:rPr lang="en-US" b="true" sz="1441" strike="noStrike" u="none">
                <a:solidFill>
                  <a:srgbClr val="766A60"/>
                </a:solidFill>
                <a:latin typeface="Aileron Bold"/>
                <a:ea typeface="Aileron Bold"/>
                <a:cs typeface="Aileron Bold"/>
                <a:sym typeface="Aileron Bold"/>
              </a:rPr>
              <a:t>e</a:t>
            </a:r>
            <a:r>
              <a:rPr lang="en-US" b="true" sz="1441" strike="noStrike" u="none">
                <a:solidFill>
                  <a:srgbClr val="766A60"/>
                </a:solidFill>
                <a:latin typeface="Aileron Bold"/>
                <a:ea typeface="Aileron Bold"/>
                <a:cs typeface="Aileron Bold"/>
                <a:sym typeface="Aileron Bold"/>
              </a:rPr>
              <a:t> </a:t>
            </a:r>
            <a:r>
              <a:rPr lang="en-US" b="true" sz="1441" strike="noStrike" u="none">
                <a:solidFill>
                  <a:srgbClr val="766A60"/>
                </a:solidFill>
                <a:latin typeface="Aileron Bold"/>
                <a:ea typeface="Aileron Bold"/>
                <a:cs typeface="Aileron Bold"/>
                <a:sym typeface="Aileron Bold"/>
              </a:rPr>
              <a:t>Atm</a:t>
            </a:r>
            <a:r>
              <a:rPr lang="en-US" b="true" sz="1441" strike="noStrike" u="none">
                <a:solidFill>
                  <a:srgbClr val="766A60"/>
                </a:solidFill>
                <a:latin typeface="Aileron Bold"/>
                <a:ea typeface="Aileron Bold"/>
                <a:cs typeface="Aileron Bold"/>
                <a:sym typeface="Aileron Bold"/>
              </a:rPr>
              <a:t>o</a:t>
            </a:r>
            <a:r>
              <a:rPr lang="en-US" b="true" sz="1441" strike="noStrike" u="none">
                <a:solidFill>
                  <a:srgbClr val="766A60"/>
                </a:solidFill>
                <a:latin typeface="Aileron Bold"/>
                <a:ea typeface="Aileron Bold"/>
                <a:cs typeface="Aileron Bold"/>
                <a:sym typeface="Aileron Bold"/>
              </a:rPr>
              <a:t>sphä</a:t>
            </a:r>
            <a:r>
              <a:rPr lang="en-US" b="true" sz="1441" strike="noStrike" u="none">
                <a:solidFill>
                  <a:srgbClr val="766A60"/>
                </a:solidFill>
                <a:latin typeface="Aileron Bold"/>
                <a:ea typeface="Aileron Bold"/>
                <a:cs typeface="Aileron Bold"/>
                <a:sym typeface="Aileron Bold"/>
              </a:rPr>
              <a:t>r</a:t>
            </a:r>
            <a:r>
              <a:rPr lang="en-US" b="true" sz="1441" strike="noStrike" u="none">
                <a:solidFill>
                  <a:srgbClr val="766A60"/>
                </a:solidFill>
                <a:latin typeface="Aileron Bold"/>
                <a:ea typeface="Aileron Bold"/>
                <a:cs typeface="Aileron Bold"/>
                <a:sym typeface="Aileron Bold"/>
              </a:rPr>
              <a:t>e im Restaurant aus, welches mit ca. 60 Sit</a:t>
            </a:r>
            <a:r>
              <a:rPr lang="en-US" b="true" sz="1441" strike="noStrike" u="none">
                <a:solidFill>
                  <a:srgbClr val="766A60"/>
                </a:solidFill>
                <a:latin typeface="Aileron Bold"/>
                <a:ea typeface="Aileron Bold"/>
                <a:cs typeface="Aileron Bold"/>
                <a:sym typeface="Aileron Bold"/>
              </a:rPr>
              <a:t>z</a:t>
            </a:r>
            <a:r>
              <a:rPr lang="en-US" b="true" sz="1441" strike="noStrike" u="none">
                <a:solidFill>
                  <a:srgbClr val="766A60"/>
                </a:solidFill>
                <a:latin typeface="Aileron Bold"/>
                <a:ea typeface="Aileron Bold"/>
                <a:cs typeface="Aileron Bold"/>
                <a:sym typeface="Aileron Bold"/>
              </a:rPr>
              <a:t>plätzen a</a:t>
            </a:r>
            <a:r>
              <a:rPr lang="en-US" b="true" sz="1441" strike="noStrike" u="none">
                <a:solidFill>
                  <a:srgbClr val="766A60"/>
                </a:solidFill>
                <a:latin typeface="Aileron Bold"/>
                <a:ea typeface="Aileron Bold"/>
                <a:cs typeface="Aileron Bold"/>
                <a:sym typeface="Aileron Bold"/>
              </a:rPr>
              <a:t>us</a:t>
            </a:r>
            <a:r>
              <a:rPr lang="en-US" b="true" sz="1441" strike="noStrike" u="none">
                <a:solidFill>
                  <a:srgbClr val="766A60"/>
                </a:solidFill>
                <a:latin typeface="Aileron Bold"/>
                <a:ea typeface="Aileron Bold"/>
                <a:cs typeface="Aileron Bold"/>
                <a:sym typeface="Aileron Bold"/>
              </a:rPr>
              <a:t>gestat</a:t>
            </a:r>
            <a:r>
              <a:rPr lang="en-US" b="true" sz="1441" strike="noStrike" u="none">
                <a:solidFill>
                  <a:srgbClr val="766A60"/>
                </a:solidFill>
                <a:latin typeface="Aileron Bold"/>
                <a:ea typeface="Aileron Bold"/>
                <a:cs typeface="Aileron Bold"/>
                <a:sym typeface="Aileron Bold"/>
              </a:rPr>
              <a:t>te</a:t>
            </a:r>
            <a:r>
              <a:rPr lang="en-US" b="true" sz="1441" strike="noStrike" u="none">
                <a:solidFill>
                  <a:srgbClr val="766A60"/>
                </a:solidFill>
                <a:latin typeface="Aileron Bold"/>
                <a:ea typeface="Aileron Bold"/>
                <a:cs typeface="Aileron Bold"/>
                <a:sym typeface="Aileron Bold"/>
              </a:rPr>
              <a:t>t ist. </a:t>
            </a:r>
          </a:p>
          <a:p>
            <a:pPr algn="l" marL="0" indent="0" lvl="0">
              <a:lnSpc>
                <a:spcPts val="2790"/>
              </a:lnSpc>
              <a:spcBef>
                <a:spcPct val="0"/>
              </a:spcBef>
            </a:pPr>
            <a:r>
              <a:rPr lang="en-US" b="true" sz="1641" strike="noStrike" u="none">
                <a:solidFill>
                  <a:srgbClr val="766A60"/>
                </a:solidFill>
                <a:latin typeface="Aileron Bold"/>
                <a:ea typeface="Aileron Bold"/>
                <a:cs typeface="Aileron Bold"/>
                <a:sym typeface="Aileron Bold"/>
              </a:rPr>
              <a:t>Ein Küh</a:t>
            </a:r>
            <a:r>
              <a:rPr lang="en-US" b="true" sz="1641" strike="noStrike" u="none">
                <a:solidFill>
                  <a:srgbClr val="766A60"/>
                </a:solidFill>
                <a:latin typeface="Aileron Bold"/>
                <a:ea typeface="Aileron Bold"/>
                <a:cs typeface="Aileron Bold"/>
                <a:sym typeface="Aileron Bold"/>
              </a:rPr>
              <a:t>l</a:t>
            </a:r>
            <a:r>
              <a:rPr lang="en-US" b="true" sz="1641" strike="noStrike" u="none">
                <a:solidFill>
                  <a:srgbClr val="766A60"/>
                </a:solidFill>
                <a:latin typeface="Aileron Bold"/>
                <a:ea typeface="Aileron Bold"/>
                <a:cs typeface="Aileron Bold"/>
                <a:sym typeface="Aileron Bold"/>
              </a:rPr>
              <a:t>- und Lagerbereich, ein k</a:t>
            </a:r>
            <a:r>
              <a:rPr lang="en-US" b="true" sz="1641" strike="noStrike" u="none">
                <a:solidFill>
                  <a:srgbClr val="766A60"/>
                </a:solidFill>
                <a:latin typeface="Aileron Bold"/>
                <a:ea typeface="Aileron Bold"/>
                <a:cs typeface="Aileron Bold"/>
                <a:sym typeface="Aileron Bold"/>
              </a:rPr>
              <a:t>le</a:t>
            </a:r>
            <a:r>
              <a:rPr lang="en-US" b="true" sz="1641" strike="noStrike" u="none">
                <a:solidFill>
                  <a:srgbClr val="766A60"/>
                </a:solidFill>
                <a:latin typeface="Aileron Bold"/>
                <a:ea typeface="Aileron Bold"/>
                <a:cs typeface="Aileron Bold"/>
                <a:sym typeface="Aileron Bold"/>
              </a:rPr>
              <a:t>i</a:t>
            </a:r>
            <a:r>
              <a:rPr lang="en-US" b="true" sz="1641" strike="noStrike" u="none">
                <a:solidFill>
                  <a:srgbClr val="766A60"/>
                </a:solidFill>
                <a:latin typeface="Aileron Bold"/>
                <a:ea typeface="Aileron Bold"/>
                <a:cs typeface="Aileron Bold"/>
                <a:sym typeface="Aileron Bold"/>
              </a:rPr>
              <a:t>n</a:t>
            </a:r>
            <a:r>
              <a:rPr lang="en-US" b="true" sz="1641" strike="noStrike" u="none">
                <a:solidFill>
                  <a:srgbClr val="766A60"/>
                </a:solidFill>
                <a:latin typeface="Aileron Bold"/>
                <a:ea typeface="Aileron Bold"/>
                <a:cs typeface="Aileron Bold"/>
                <a:sym typeface="Aileron Bold"/>
              </a:rPr>
              <a:t>er</a:t>
            </a:r>
            <a:r>
              <a:rPr lang="en-US" b="true" sz="1641" strike="noStrike" u="none">
                <a:solidFill>
                  <a:srgbClr val="766A60"/>
                </a:solidFill>
                <a:latin typeface="Aileron Bold"/>
                <a:ea typeface="Aileron Bold"/>
                <a:cs typeface="Aileron Bold"/>
                <a:sym typeface="Aileron Bold"/>
              </a:rPr>
              <a:t> </a:t>
            </a:r>
            <a:r>
              <a:rPr lang="en-US" b="true" sz="1641" strike="noStrike" u="none">
                <a:solidFill>
                  <a:srgbClr val="766A60"/>
                </a:solidFill>
                <a:latin typeface="Aileron Bold"/>
                <a:ea typeface="Aileron Bold"/>
                <a:cs typeface="Aileron Bold"/>
                <a:sym typeface="Aileron Bold"/>
              </a:rPr>
              <a:t>Zwischenfl</a:t>
            </a:r>
            <a:r>
              <a:rPr lang="en-US" b="true" sz="1641" strike="noStrike" u="none">
                <a:solidFill>
                  <a:srgbClr val="766A60"/>
                </a:solidFill>
                <a:latin typeface="Aileron Bold"/>
                <a:ea typeface="Aileron Bold"/>
                <a:cs typeface="Aileron Bold"/>
                <a:sym typeface="Aileron Bold"/>
              </a:rPr>
              <a:t>u</a:t>
            </a:r>
            <a:r>
              <a:rPr lang="en-US" b="true" sz="1641" strike="noStrike" u="none">
                <a:solidFill>
                  <a:srgbClr val="766A60"/>
                </a:solidFill>
                <a:latin typeface="Aileron Bold"/>
                <a:ea typeface="Aileron Bold"/>
                <a:cs typeface="Aileron Bold"/>
                <a:sym typeface="Aileron Bold"/>
              </a:rPr>
              <a:t>r, der zur voll ausgestatteten Gastroküche führt, si</a:t>
            </a:r>
            <a:r>
              <a:rPr lang="en-US" b="true" sz="1641" strike="noStrike" u="none">
                <a:solidFill>
                  <a:srgbClr val="766A60"/>
                </a:solidFill>
                <a:latin typeface="Aileron Bold"/>
                <a:ea typeface="Aileron Bold"/>
                <a:cs typeface="Aileron Bold"/>
                <a:sym typeface="Aileron Bold"/>
              </a:rPr>
              <a:t>nd </a:t>
            </a:r>
            <a:r>
              <a:rPr lang="en-US" b="true" sz="1641" strike="noStrike" u="none">
                <a:solidFill>
                  <a:srgbClr val="766A60"/>
                </a:solidFill>
                <a:latin typeface="Aileron Bold"/>
                <a:ea typeface="Aileron Bold"/>
                <a:cs typeface="Aileron Bold"/>
                <a:sym typeface="Aileron Bold"/>
              </a:rPr>
              <a:t>ebenf</a:t>
            </a:r>
            <a:r>
              <a:rPr lang="en-US" b="true" sz="1641" strike="noStrike" u="none">
                <a:solidFill>
                  <a:srgbClr val="766A60"/>
                </a:solidFill>
                <a:latin typeface="Aileron Bold"/>
                <a:ea typeface="Aileron Bold"/>
                <a:cs typeface="Aileron Bold"/>
                <a:sym typeface="Aileron Bold"/>
              </a:rPr>
              <a:t>all</a:t>
            </a:r>
            <a:r>
              <a:rPr lang="en-US" b="true" sz="1641" strike="noStrike" u="none">
                <a:solidFill>
                  <a:srgbClr val="766A60"/>
                </a:solidFill>
                <a:latin typeface="Aileron Bold"/>
                <a:ea typeface="Aileron Bold"/>
                <a:cs typeface="Aileron Bold"/>
                <a:sym typeface="Aileron Bold"/>
              </a:rPr>
              <a:t>s hi</a:t>
            </a:r>
            <a:r>
              <a:rPr lang="en-US" b="true" sz="1641" strike="noStrike" u="none">
                <a:solidFill>
                  <a:srgbClr val="766A60"/>
                </a:solidFill>
                <a:latin typeface="Aileron Bold"/>
                <a:ea typeface="Aileron Bold"/>
                <a:cs typeface="Aileron Bold"/>
                <a:sym typeface="Aileron Bold"/>
              </a:rPr>
              <a:t>e</a:t>
            </a:r>
            <a:r>
              <a:rPr lang="en-US" b="true" sz="1641" strike="noStrike" u="none">
                <a:solidFill>
                  <a:srgbClr val="766A60"/>
                </a:solidFill>
                <a:latin typeface="Aileron Bold"/>
                <a:ea typeface="Aileron Bold"/>
                <a:cs typeface="Aileron Bold"/>
                <a:sym typeface="Aileron Bold"/>
              </a:rPr>
              <a:t>r</a:t>
            </a:r>
            <a:r>
              <a:rPr lang="en-US" b="true" sz="1641" strike="noStrike" u="none">
                <a:solidFill>
                  <a:srgbClr val="766A60"/>
                </a:solidFill>
                <a:latin typeface="Aileron Bold"/>
                <a:ea typeface="Aileron Bold"/>
                <a:cs typeface="Aileron Bold"/>
                <a:sym typeface="Aileron Bold"/>
              </a:rPr>
              <a:t> </a:t>
            </a:r>
            <a:r>
              <a:rPr lang="en-US" b="true" sz="1641" strike="noStrike" u="none">
                <a:solidFill>
                  <a:srgbClr val="766A60"/>
                </a:solidFill>
                <a:latin typeface="Aileron Bold"/>
                <a:ea typeface="Aileron Bold"/>
                <a:cs typeface="Aileron Bold"/>
                <a:sym typeface="Aileron Bold"/>
              </a:rPr>
              <a:t>im EG.</a:t>
            </a:r>
          </a:p>
          <a:p>
            <a:pPr algn="l" marL="0" indent="0" lvl="0">
              <a:lnSpc>
                <a:spcPts val="2790"/>
              </a:lnSpc>
              <a:spcBef>
                <a:spcPct val="0"/>
              </a:spcBef>
            </a:pPr>
          </a:p>
          <a:p>
            <a:pPr algn="l" marL="0" indent="0" lvl="0">
              <a:lnSpc>
                <a:spcPts val="2790"/>
              </a:lnSpc>
              <a:spcBef>
                <a:spcPct val="0"/>
              </a:spcBef>
            </a:pPr>
            <a:r>
              <a:rPr lang="en-US" b="true" sz="1641" strike="noStrike" u="none">
                <a:solidFill>
                  <a:srgbClr val="766A60"/>
                </a:solidFill>
                <a:latin typeface="Aileron Bold"/>
                <a:ea typeface="Aileron Bold"/>
                <a:cs typeface="Aileron Bold"/>
                <a:sym typeface="Aileron Bold"/>
              </a:rPr>
              <a:t>Eine Sandsteintreppe fü</a:t>
            </a:r>
            <a:r>
              <a:rPr lang="en-US" b="true" sz="1641" strike="noStrike" u="none">
                <a:solidFill>
                  <a:srgbClr val="766A60"/>
                </a:solidFill>
                <a:latin typeface="Aileron Bold"/>
                <a:ea typeface="Aileron Bold"/>
                <a:cs typeface="Aileron Bold"/>
                <a:sym typeface="Aileron Bold"/>
              </a:rPr>
              <a:t>hr</a:t>
            </a:r>
            <a:r>
              <a:rPr lang="en-US" b="true" sz="1641" strike="noStrike" u="none">
                <a:solidFill>
                  <a:srgbClr val="766A60"/>
                </a:solidFill>
                <a:latin typeface="Aileron Bold"/>
                <a:ea typeface="Aileron Bold"/>
                <a:cs typeface="Aileron Bold"/>
                <a:sym typeface="Aileron Bold"/>
              </a:rPr>
              <a:t>t Si</a:t>
            </a:r>
            <a:r>
              <a:rPr lang="en-US" b="true" sz="1641" strike="noStrike" u="none">
                <a:solidFill>
                  <a:srgbClr val="766A60"/>
                </a:solidFill>
                <a:latin typeface="Aileron Bold"/>
                <a:ea typeface="Aileron Bold"/>
                <a:cs typeface="Aileron Bold"/>
                <a:sym typeface="Aileron Bold"/>
              </a:rPr>
              <a:t>e </a:t>
            </a:r>
            <a:r>
              <a:rPr lang="en-US" b="true" sz="1641" strike="noStrike" u="none">
                <a:solidFill>
                  <a:srgbClr val="766A60"/>
                </a:solidFill>
                <a:latin typeface="Aileron Bold"/>
                <a:ea typeface="Aileron Bold"/>
                <a:cs typeface="Aileron Bold"/>
                <a:sym typeface="Aileron Bold"/>
              </a:rPr>
              <a:t>in das UG. Hie</a:t>
            </a:r>
            <a:r>
              <a:rPr lang="en-US" b="true" sz="1641" strike="noStrike" u="none">
                <a:solidFill>
                  <a:srgbClr val="766A60"/>
                </a:solidFill>
                <a:latin typeface="Aileron Bold"/>
                <a:ea typeface="Aileron Bold"/>
                <a:cs typeface="Aileron Bold"/>
                <a:sym typeface="Aileron Bold"/>
              </a:rPr>
              <a:t>r</a:t>
            </a:r>
            <a:r>
              <a:rPr lang="en-US" b="true" sz="1641" strike="noStrike" u="none">
                <a:solidFill>
                  <a:srgbClr val="766A60"/>
                </a:solidFill>
                <a:latin typeface="Aileron Bold"/>
                <a:ea typeface="Aileron Bold"/>
                <a:cs typeface="Aileron Bold"/>
                <a:sym typeface="Aileron Bold"/>
              </a:rPr>
              <a:t> sind die Damen -und Herrentoiletten, weitere L</a:t>
            </a:r>
            <a:r>
              <a:rPr lang="en-US" b="true" sz="1641" strike="noStrike" u="none">
                <a:solidFill>
                  <a:srgbClr val="766A60"/>
                </a:solidFill>
                <a:latin typeface="Aileron Bold"/>
                <a:ea typeface="Aileron Bold"/>
                <a:cs typeface="Aileron Bold"/>
                <a:sym typeface="Aileron Bold"/>
              </a:rPr>
              <a:t>age</a:t>
            </a:r>
            <a:r>
              <a:rPr lang="en-US" b="true" sz="1641" strike="noStrike" u="none">
                <a:solidFill>
                  <a:srgbClr val="766A60"/>
                </a:solidFill>
                <a:latin typeface="Aileron Bold"/>
                <a:ea typeface="Aileron Bold"/>
                <a:cs typeface="Aileron Bold"/>
                <a:sym typeface="Aileron Bold"/>
              </a:rPr>
              <a:t>rfläche</a:t>
            </a:r>
            <a:r>
              <a:rPr lang="en-US" b="true" sz="1641" strike="noStrike" u="none">
                <a:solidFill>
                  <a:srgbClr val="766A60"/>
                </a:solidFill>
                <a:latin typeface="Aileron Bold"/>
                <a:ea typeface="Aileron Bold"/>
                <a:cs typeface="Aileron Bold"/>
                <a:sym typeface="Aileron Bold"/>
              </a:rPr>
              <a:t>n u</a:t>
            </a:r>
            <a:r>
              <a:rPr lang="en-US" b="true" sz="1641" strike="noStrike" u="none">
                <a:solidFill>
                  <a:srgbClr val="766A60"/>
                </a:solidFill>
                <a:latin typeface="Aileron Bold"/>
                <a:ea typeface="Aileron Bold"/>
                <a:cs typeface="Aileron Bold"/>
                <a:sym typeface="Aileron Bold"/>
              </a:rPr>
              <a:t>nd</a:t>
            </a:r>
            <a:r>
              <a:rPr lang="en-US" b="true" sz="1641" strike="noStrike" u="none">
                <a:solidFill>
                  <a:srgbClr val="766A60"/>
                </a:solidFill>
                <a:latin typeface="Aileron Bold"/>
                <a:ea typeface="Aileron Bold"/>
                <a:cs typeface="Aileron Bold"/>
                <a:sym typeface="Aileron Bold"/>
              </a:rPr>
              <a:t> </a:t>
            </a:r>
            <a:r>
              <a:rPr lang="en-US" b="true" sz="1641" strike="noStrike" u="none">
                <a:solidFill>
                  <a:srgbClr val="766A60"/>
                </a:solidFill>
                <a:latin typeface="Aileron Bold"/>
                <a:ea typeface="Aileron Bold"/>
                <a:cs typeface="Aileron Bold"/>
                <a:sym typeface="Aileron Bold"/>
              </a:rPr>
              <a:t>ein wunder</a:t>
            </a:r>
            <a:r>
              <a:rPr lang="en-US" b="true" sz="1641" strike="noStrike" u="none">
                <a:solidFill>
                  <a:srgbClr val="766A60"/>
                </a:solidFill>
                <a:latin typeface="Aileron Bold"/>
                <a:ea typeface="Aileron Bold"/>
                <a:cs typeface="Aileron Bold"/>
                <a:sym typeface="Aileron Bold"/>
              </a:rPr>
              <a:t>b</a:t>
            </a:r>
            <a:r>
              <a:rPr lang="en-US" b="true" sz="1641" strike="noStrike" u="none">
                <a:solidFill>
                  <a:srgbClr val="766A60"/>
                </a:solidFill>
                <a:latin typeface="Aileron Bold"/>
                <a:ea typeface="Aileron Bold"/>
                <a:cs typeface="Aileron Bold"/>
                <a:sym typeface="Aileron Bold"/>
              </a:rPr>
              <a:t>ar</a:t>
            </a:r>
            <a:r>
              <a:rPr lang="en-US" b="true" sz="1641" strike="noStrike" u="none">
                <a:solidFill>
                  <a:srgbClr val="766A60"/>
                </a:solidFill>
                <a:latin typeface="Aileron Bold"/>
                <a:ea typeface="Aileron Bold"/>
                <a:cs typeface="Aileron Bold"/>
                <a:sym typeface="Aileron Bold"/>
              </a:rPr>
              <a:t>e</a:t>
            </a:r>
            <a:r>
              <a:rPr lang="en-US" b="true" sz="1641" strike="noStrike" u="none">
                <a:solidFill>
                  <a:srgbClr val="766A60"/>
                </a:solidFill>
                <a:latin typeface="Aileron Bold"/>
                <a:ea typeface="Aileron Bold"/>
                <a:cs typeface="Aileron Bold"/>
                <a:sym typeface="Aileron Bold"/>
              </a:rPr>
              <a:t>r Weinkeller-B</a:t>
            </a:r>
            <a:r>
              <a:rPr lang="en-US" b="true" sz="1641" strike="noStrike" u="none">
                <a:solidFill>
                  <a:srgbClr val="766A60"/>
                </a:solidFill>
                <a:latin typeface="Aileron Bold"/>
                <a:ea typeface="Aileron Bold"/>
                <a:cs typeface="Aileron Bold"/>
                <a:sym typeface="Aileron Bold"/>
              </a:rPr>
              <a:t>a</a:t>
            </a:r>
            <a:r>
              <a:rPr lang="en-US" b="true" sz="1641" strike="noStrike" u="none">
                <a:solidFill>
                  <a:srgbClr val="766A60"/>
                </a:solidFill>
                <a:latin typeface="Aileron Bold"/>
                <a:ea typeface="Aileron Bold"/>
                <a:cs typeface="Aileron Bold"/>
                <a:sym typeface="Aileron Bold"/>
              </a:rPr>
              <a:t>rbereich mit Naturstei</a:t>
            </a:r>
            <a:r>
              <a:rPr lang="en-US" b="true" sz="1641" strike="noStrike" u="none">
                <a:solidFill>
                  <a:srgbClr val="766A60"/>
                </a:solidFill>
                <a:latin typeface="Aileron Bold"/>
                <a:ea typeface="Aileron Bold"/>
                <a:cs typeface="Aileron Bold"/>
                <a:sym typeface="Aileron Bold"/>
              </a:rPr>
              <a:t>n</a:t>
            </a:r>
            <a:r>
              <a:rPr lang="en-US" b="true" sz="1641" strike="noStrike" u="none">
                <a:solidFill>
                  <a:srgbClr val="766A60"/>
                </a:solidFill>
                <a:latin typeface="Aileron Bold"/>
                <a:ea typeface="Aileron Bold"/>
                <a:cs typeface="Aileron Bold"/>
                <a:sym typeface="Aileron Bold"/>
              </a:rPr>
              <a:t>boden. Dieser Raum is</a:t>
            </a:r>
            <a:r>
              <a:rPr lang="en-US" b="true" sz="1641" strike="noStrike" u="none">
                <a:solidFill>
                  <a:srgbClr val="766A60"/>
                </a:solidFill>
                <a:latin typeface="Aileron Bold"/>
                <a:ea typeface="Aileron Bold"/>
                <a:cs typeface="Aileron Bold"/>
                <a:sym typeface="Aileron Bold"/>
              </a:rPr>
              <a:t>t</a:t>
            </a:r>
            <a:r>
              <a:rPr lang="en-US" b="true" sz="1641" strike="noStrike" u="none">
                <a:solidFill>
                  <a:srgbClr val="766A60"/>
                </a:solidFill>
                <a:latin typeface="Aileron Bold"/>
                <a:ea typeface="Aileron Bold"/>
                <a:cs typeface="Aileron Bold"/>
                <a:sym typeface="Aileron Bold"/>
              </a:rPr>
              <a:t> auch direkt v</a:t>
            </a:r>
            <a:r>
              <a:rPr lang="en-US" b="true" sz="1641" strike="noStrike" u="none">
                <a:solidFill>
                  <a:srgbClr val="766A60"/>
                </a:solidFill>
                <a:latin typeface="Aileron Bold"/>
                <a:ea typeface="Aileron Bold"/>
                <a:cs typeface="Aileron Bold"/>
                <a:sym typeface="Aileron Bold"/>
              </a:rPr>
              <a:t>o</a:t>
            </a:r>
            <a:r>
              <a:rPr lang="en-US" b="true" sz="1641" strike="noStrike" u="none">
                <a:solidFill>
                  <a:srgbClr val="766A60"/>
                </a:solidFill>
                <a:latin typeface="Aileron Bold"/>
                <a:ea typeface="Aileron Bold"/>
                <a:cs typeface="Aileron Bold"/>
                <a:sym typeface="Aileron Bold"/>
              </a:rPr>
              <a:t>n de</a:t>
            </a:r>
            <a:r>
              <a:rPr lang="en-US" b="true" sz="1641" strike="noStrike" u="none">
                <a:solidFill>
                  <a:srgbClr val="766A60"/>
                </a:solidFill>
                <a:latin typeface="Aileron Bold"/>
                <a:ea typeface="Aileron Bold"/>
                <a:cs typeface="Aileron Bold"/>
                <a:sym typeface="Aileron Bold"/>
              </a:rPr>
              <a:t>r</a:t>
            </a:r>
            <a:r>
              <a:rPr lang="en-US" b="true" sz="1641" strike="noStrike" u="none">
                <a:solidFill>
                  <a:srgbClr val="766A60"/>
                </a:solidFill>
                <a:latin typeface="Aileron Bold"/>
                <a:ea typeface="Aileron Bold"/>
                <a:cs typeface="Aileron Bold"/>
                <a:sym typeface="Aileron Bold"/>
              </a:rPr>
              <a:t> S</a:t>
            </a:r>
            <a:r>
              <a:rPr lang="en-US" b="true" sz="1641" strike="noStrike" u="none">
                <a:solidFill>
                  <a:srgbClr val="766A60"/>
                </a:solidFill>
                <a:latin typeface="Aileron Bold"/>
                <a:ea typeface="Aileron Bold"/>
                <a:cs typeface="Aileron Bold"/>
                <a:sym typeface="Aileron Bold"/>
              </a:rPr>
              <a:t>t</a:t>
            </a:r>
            <a:r>
              <a:rPr lang="en-US" b="true" sz="1641" strike="noStrike" u="none">
                <a:solidFill>
                  <a:srgbClr val="766A60"/>
                </a:solidFill>
                <a:latin typeface="Aileron Bold"/>
                <a:ea typeface="Aileron Bold"/>
                <a:cs typeface="Aileron Bold"/>
                <a:sym typeface="Aileron Bold"/>
              </a:rPr>
              <a:t>raße b</a:t>
            </a:r>
            <a:r>
              <a:rPr lang="en-US" b="true" sz="1641" strike="noStrike" u="none">
                <a:solidFill>
                  <a:srgbClr val="766A60"/>
                </a:solidFill>
                <a:latin typeface="Aileron Bold"/>
                <a:ea typeface="Aileron Bold"/>
                <a:cs typeface="Aileron Bold"/>
                <a:sym typeface="Aileron Bold"/>
              </a:rPr>
              <a:t>e</a:t>
            </a:r>
            <a:r>
              <a:rPr lang="en-US" b="true" sz="1641" strike="noStrike" u="none">
                <a:solidFill>
                  <a:srgbClr val="766A60"/>
                </a:solidFill>
                <a:latin typeface="Aileron Bold"/>
                <a:ea typeface="Aileron Bold"/>
                <a:cs typeface="Aileron Bold"/>
                <a:sym typeface="Aileron Bold"/>
              </a:rPr>
              <a:t>gehbar. </a:t>
            </a:r>
          </a:p>
          <a:p>
            <a:pPr algn="l" marL="0" indent="0" lvl="0">
              <a:lnSpc>
                <a:spcPts val="2790"/>
              </a:lnSpc>
              <a:spcBef>
                <a:spcPct val="0"/>
              </a:spcBef>
            </a:pPr>
          </a:p>
          <a:p>
            <a:pPr algn="l" marL="0" indent="0" lvl="0">
              <a:lnSpc>
                <a:spcPts val="2790"/>
              </a:lnSpc>
              <a:spcBef>
                <a:spcPct val="0"/>
              </a:spcBef>
            </a:pPr>
            <a:r>
              <a:rPr lang="en-US" b="true" sz="1641" strike="noStrike" u="none">
                <a:solidFill>
                  <a:srgbClr val="766A60"/>
                </a:solidFill>
                <a:latin typeface="Aileron Bold"/>
                <a:ea typeface="Aileron Bold"/>
                <a:cs typeface="Aileron Bold"/>
                <a:sym typeface="Aileron Bold"/>
              </a:rPr>
              <a:t>Im Sommer bietet die Terrasse im I</a:t>
            </a:r>
            <a:r>
              <a:rPr lang="en-US" b="true" sz="1641" strike="noStrike" u="none">
                <a:solidFill>
                  <a:srgbClr val="766A60"/>
                </a:solidFill>
                <a:latin typeface="Aileron Bold"/>
                <a:ea typeface="Aileron Bold"/>
                <a:cs typeface="Aileron Bold"/>
                <a:sym typeface="Aileron Bold"/>
              </a:rPr>
              <a:t>n</a:t>
            </a:r>
            <a:r>
              <a:rPr lang="en-US" b="true" sz="1641" strike="noStrike" u="none">
                <a:solidFill>
                  <a:srgbClr val="766A60"/>
                </a:solidFill>
                <a:latin typeface="Aileron Bold"/>
                <a:ea typeface="Aileron Bold"/>
                <a:cs typeface="Aileron Bold"/>
                <a:sym typeface="Aileron Bold"/>
              </a:rPr>
              <a:t>nenhof entlang alter Sandsteinmauern Platz für die Außenbestuhlung</a:t>
            </a:r>
            <a:r>
              <a:rPr lang="en-US" b="true" sz="1641" strike="noStrike" u="none">
                <a:solidFill>
                  <a:srgbClr val="766A60"/>
                </a:solidFill>
                <a:latin typeface="Aileron Bold"/>
                <a:ea typeface="Aileron Bold"/>
                <a:cs typeface="Aileron Bold"/>
                <a:sym typeface="Aileron Bold"/>
              </a:rPr>
              <a:t>.</a:t>
            </a:r>
            <a:r>
              <a:rPr lang="en-US" b="true" sz="1641" strike="noStrike" u="none">
                <a:solidFill>
                  <a:srgbClr val="766A60"/>
                </a:solidFill>
                <a:latin typeface="Aileron Bold"/>
                <a:ea typeface="Aileron Bold"/>
                <a:cs typeface="Aileron Bold"/>
                <a:sym typeface="Aileron Bold"/>
              </a:rPr>
              <a:t> Im Winter wird dieser Bereich für weitere Autostellplätze genutzt. </a:t>
            </a:r>
          </a:p>
          <a:p>
            <a:pPr algn="l" marL="0" indent="0" lvl="0">
              <a:lnSpc>
                <a:spcPts val="4660"/>
              </a:lnSpc>
              <a:spcBef>
                <a:spcPct val="0"/>
              </a:spcBef>
            </a:pP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FFFAF1"/>
        </a:solidFill>
      </p:bgPr>
    </p:bg>
    <p:spTree>
      <p:nvGrpSpPr>
        <p:cNvPr id="1" name=""/>
        <p:cNvGrpSpPr/>
        <p:nvPr/>
      </p:nvGrpSpPr>
      <p:grpSpPr>
        <a:xfrm>
          <a:off x="0" y="0"/>
          <a:ext cx="0" cy="0"/>
          <a:chOff x="0" y="0"/>
          <a:chExt cx="0" cy="0"/>
        </a:xfrm>
      </p:grpSpPr>
      <p:grpSp>
        <p:nvGrpSpPr>
          <p:cNvPr name="Group 2" id="2"/>
          <p:cNvGrpSpPr/>
          <p:nvPr/>
        </p:nvGrpSpPr>
        <p:grpSpPr>
          <a:xfrm rot="0">
            <a:off x="-374737" y="-636633"/>
            <a:ext cx="8077141" cy="11455380"/>
            <a:chOff x="0" y="0"/>
            <a:chExt cx="2127313" cy="3017055"/>
          </a:xfrm>
        </p:grpSpPr>
        <p:sp>
          <p:nvSpPr>
            <p:cNvPr name="Freeform 3" id="3"/>
            <p:cNvSpPr/>
            <p:nvPr/>
          </p:nvSpPr>
          <p:spPr>
            <a:xfrm flipH="false" flipV="false" rot="0">
              <a:off x="0" y="0"/>
              <a:ext cx="2127313" cy="3017055"/>
            </a:xfrm>
            <a:custGeom>
              <a:avLst/>
              <a:gdLst/>
              <a:ahLst/>
              <a:cxnLst/>
              <a:rect r="r" b="b" t="t" l="l"/>
              <a:pathLst>
                <a:path h="3017055" w="2127313">
                  <a:moveTo>
                    <a:pt x="48883" y="0"/>
                  </a:moveTo>
                  <a:lnTo>
                    <a:pt x="2078429" y="0"/>
                  </a:lnTo>
                  <a:cubicBezTo>
                    <a:pt x="2091394" y="0"/>
                    <a:pt x="2103828" y="5150"/>
                    <a:pt x="2112995" y="14318"/>
                  </a:cubicBezTo>
                  <a:cubicBezTo>
                    <a:pt x="2122163" y="23485"/>
                    <a:pt x="2127313" y="35919"/>
                    <a:pt x="2127313" y="48883"/>
                  </a:cubicBezTo>
                  <a:lnTo>
                    <a:pt x="2127313" y="2968171"/>
                  </a:lnTo>
                  <a:cubicBezTo>
                    <a:pt x="2127313" y="2995169"/>
                    <a:pt x="2105427" y="3017055"/>
                    <a:pt x="2078429" y="3017055"/>
                  </a:cubicBezTo>
                  <a:lnTo>
                    <a:pt x="48883" y="3017055"/>
                  </a:lnTo>
                  <a:cubicBezTo>
                    <a:pt x="35919" y="3017055"/>
                    <a:pt x="23485" y="3011905"/>
                    <a:pt x="14318" y="3002737"/>
                  </a:cubicBezTo>
                  <a:cubicBezTo>
                    <a:pt x="5150" y="2993570"/>
                    <a:pt x="0" y="2981136"/>
                    <a:pt x="0" y="2968171"/>
                  </a:cubicBezTo>
                  <a:lnTo>
                    <a:pt x="0" y="48883"/>
                  </a:lnTo>
                  <a:cubicBezTo>
                    <a:pt x="0" y="35919"/>
                    <a:pt x="5150" y="23485"/>
                    <a:pt x="14318" y="14318"/>
                  </a:cubicBezTo>
                  <a:cubicBezTo>
                    <a:pt x="23485" y="5150"/>
                    <a:pt x="35919" y="0"/>
                    <a:pt x="48883" y="0"/>
                  </a:cubicBezTo>
                  <a:close/>
                </a:path>
              </a:pathLst>
            </a:custGeom>
            <a:solidFill>
              <a:srgbClr val="EFE5D9"/>
            </a:solidFill>
          </p:spPr>
        </p:sp>
        <p:sp>
          <p:nvSpPr>
            <p:cNvPr name="TextBox 4" id="4"/>
            <p:cNvSpPr txBox="true"/>
            <p:nvPr/>
          </p:nvSpPr>
          <p:spPr>
            <a:xfrm>
              <a:off x="0" y="-47625"/>
              <a:ext cx="2127313" cy="3064680"/>
            </a:xfrm>
            <a:prstGeom prst="rect">
              <a:avLst/>
            </a:prstGeom>
          </p:spPr>
          <p:txBody>
            <a:bodyPr anchor="ctr" rtlCol="false" tIns="50800" lIns="50800" bIns="50800" rIns="50800"/>
            <a:lstStyle/>
            <a:p>
              <a:pPr algn="ctr">
                <a:lnSpc>
                  <a:spcPts val="3359"/>
                </a:lnSpc>
              </a:pPr>
            </a:p>
          </p:txBody>
        </p:sp>
      </p:grpSp>
      <p:grpSp>
        <p:nvGrpSpPr>
          <p:cNvPr name="Group 5" id="5"/>
          <p:cNvGrpSpPr/>
          <p:nvPr/>
        </p:nvGrpSpPr>
        <p:grpSpPr>
          <a:xfrm rot="0">
            <a:off x="10123097" y="1689350"/>
            <a:ext cx="8387134" cy="7568950"/>
            <a:chOff x="0" y="0"/>
            <a:chExt cx="2208957" cy="1993468"/>
          </a:xfrm>
        </p:grpSpPr>
        <p:sp>
          <p:nvSpPr>
            <p:cNvPr name="Freeform 6" id="6"/>
            <p:cNvSpPr/>
            <p:nvPr/>
          </p:nvSpPr>
          <p:spPr>
            <a:xfrm flipH="false" flipV="false" rot="0">
              <a:off x="0" y="0"/>
              <a:ext cx="2208957" cy="1993468"/>
            </a:xfrm>
            <a:custGeom>
              <a:avLst/>
              <a:gdLst/>
              <a:ahLst/>
              <a:cxnLst/>
              <a:rect r="r" b="b" t="t" l="l"/>
              <a:pathLst>
                <a:path h="1993468" w="2208957">
                  <a:moveTo>
                    <a:pt x="47077" y="0"/>
                  </a:moveTo>
                  <a:lnTo>
                    <a:pt x="2161881" y="0"/>
                  </a:lnTo>
                  <a:cubicBezTo>
                    <a:pt x="2174366" y="0"/>
                    <a:pt x="2186340" y="4960"/>
                    <a:pt x="2195169" y="13788"/>
                  </a:cubicBezTo>
                  <a:cubicBezTo>
                    <a:pt x="2203997" y="22617"/>
                    <a:pt x="2208957" y="34591"/>
                    <a:pt x="2208957" y="47077"/>
                  </a:cubicBezTo>
                  <a:lnTo>
                    <a:pt x="2208957" y="1946392"/>
                  </a:lnTo>
                  <a:cubicBezTo>
                    <a:pt x="2208957" y="1958877"/>
                    <a:pt x="2203997" y="1970851"/>
                    <a:pt x="2195169" y="1979680"/>
                  </a:cubicBezTo>
                  <a:cubicBezTo>
                    <a:pt x="2186340" y="1988508"/>
                    <a:pt x="2174366" y="1993468"/>
                    <a:pt x="2161881" y="1993468"/>
                  </a:cubicBezTo>
                  <a:lnTo>
                    <a:pt x="47077" y="1993468"/>
                  </a:lnTo>
                  <a:cubicBezTo>
                    <a:pt x="21077" y="1993468"/>
                    <a:pt x="0" y="1972391"/>
                    <a:pt x="0" y="1946392"/>
                  </a:cubicBezTo>
                  <a:lnTo>
                    <a:pt x="0" y="47077"/>
                  </a:lnTo>
                  <a:cubicBezTo>
                    <a:pt x="0" y="34591"/>
                    <a:pt x="4960" y="22617"/>
                    <a:pt x="13788" y="13788"/>
                  </a:cubicBezTo>
                  <a:cubicBezTo>
                    <a:pt x="22617" y="4960"/>
                    <a:pt x="34591" y="0"/>
                    <a:pt x="47077" y="0"/>
                  </a:cubicBezTo>
                  <a:close/>
                </a:path>
              </a:pathLst>
            </a:custGeom>
            <a:solidFill>
              <a:srgbClr val="EFE5D9"/>
            </a:solidFill>
          </p:spPr>
        </p:sp>
        <p:sp>
          <p:nvSpPr>
            <p:cNvPr name="TextBox 7" id="7"/>
            <p:cNvSpPr txBox="true"/>
            <p:nvPr/>
          </p:nvSpPr>
          <p:spPr>
            <a:xfrm>
              <a:off x="0" y="-47625"/>
              <a:ext cx="2208957" cy="2041093"/>
            </a:xfrm>
            <a:prstGeom prst="rect">
              <a:avLst/>
            </a:prstGeom>
          </p:spPr>
          <p:txBody>
            <a:bodyPr anchor="ctr" rtlCol="false" tIns="50800" lIns="50800" bIns="50800" rIns="50800"/>
            <a:lstStyle/>
            <a:p>
              <a:pPr algn="ctr">
                <a:lnSpc>
                  <a:spcPts val="3359"/>
                </a:lnSpc>
              </a:pPr>
            </a:p>
          </p:txBody>
        </p:sp>
      </p:grpSp>
      <p:grpSp>
        <p:nvGrpSpPr>
          <p:cNvPr name="Group 8" id="8"/>
          <p:cNvGrpSpPr/>
          <p:nvPr/>
        </p:nvGrpSpPr>
        <p:grpSpPr>
          <a:xfrm rot="0">
            <a:off x="465499" y="467910"/>
            <a:ext cx="9067648" cy="9382336"/>
            <a:chOff x="0" y="0"/>
            <a:chExt cx="1404816" cy="1453569"/>
          </a:xfrm>
        </p:grpSpPr>
        <p:sp>
          <p:nvSpPr>
            <p:cNvPr name="Freeform 9" id="9"/>
            <p:cNvSpPr/>
            <p:nvPr/>
          </p:nvSpPr>
          <p:spPr>
            <a:xfrm flipH="false" flipV="false" rot="0">
              <a:off x="0" y="0"/>
              <a:ext cx="1404816" cy="1453569"/>
            </a:xfrm>
            <a:custGeom>
              <a:avLst/>
              <a:gdLst/>
              <a:ahLst/>
              <a:cxnLst/>
              <a:rect r="r" b="b" t="t" l="l"/>
              <a:pathLst>
                <a:path h="1453569" w="1404816">
                  <a:moveTo>
                    <a:pt x="19637" y="0"/>
                  </a:moveTo>
                  <a:lnTo>
                    <a:pt x="1385179" y="0"/>
                  </a:lnTo>
                  <a:cubicBezTo>
                    <a:pt x="1390387" y="0"/>
                    <a:pt x="1395382" y="2069"/>
                    <a:pt x="1399064" y="5752"/>
                  </a:cubicBezTo>
                  <a:cubicBezTo>
                    <a:pt x="1402747" y="9434"/>
                    <a:pt x="1404816" y="14429"/>
                    <a:pt x="1404816" y="19637"/>
                  </a:cubicBezTo>
                  <a:lnTo>
                    <a:pt x="1404816" y="1433932"/>
                  </a:lnTo>
                  <a:cubicBezTo>
                    <a:pt x="1404816" y="1439140"/>
                    <a:pt x="1402747" y="1444135"/>
                    <a:pt x="1399064" y="1447818"/>
                  </a:cubicBezTo>
                  <a:cubicBezTo>
                    <a:pt x="1395382" y="1451500"/>
                    <a:pt x="1390387" y="1453569"/>
                    <a:pt x="1385179" y="1453569"/>
                  </a:cubicBezTo>
                  <a:lnTo>
                    <a:pt x="19637" y="1453569"/>
                  </a:lnTo>
                  <a:cubicBezTo>
                    <a:pt x="14429" y="1453569"/>
                    <a:pt x="9434" y="1451500"/>
                    <a:pt x="5752" y="1447818"/>
                  </a:cubicBezTo>
                  <a:cubicBezTo>
                    <a:pt x="2069" y="1444135"/>
                    <a:pt x="0" y="1439140"/>
                    <a:pt x="0" y="1433932"/>
                  </a:cubicBezTo>
                  <a:lnTo>
                    <a:pt x="0" y="19637"/>
                  </a:lnTo>
                  <a:cubicBezTo>
                    <a:pt x="0" y="14429"/>
                    <a:pt x="2069" y="9434"/>
                    <a:pt x="5752" y="5752"/>
                  </a:cubicBezTo>
                  <a:cubicBezTo>
                    <a:pt x="9434" y="2069"/>
                    <a:pt x="14429" y="0"/>
                    <a:pt x="19637" y="0"/>
                  </a:cubicBezTo>
                  <a:close/>
                </a:path>
              </a:pathLst>
            </a:custGeom>
            <a:blipFill>
              <a:blip r:embed="rId2"/>
              <a:stretch>
                <a:fillRect l="-18980" t="0" r="-18980" b="0"/>
              </a:stretch>
            </a:blipFill>
          </p:spPr>
        </p:sp>
      </p:grpSp>
      <p:sp>
        <p:nvSpPr>
          <p:cNvPr name="TextBox 10" id="10"/>
          <p:cNvSpPr txBox="true"/>
          <p:nvPr/>
        </p:nvSpPr>
        <p:spPr>
          <a:xfrm rot="0">
            <a:off x="10598421" y="1719030"/>
            <a:ext cx="7089641" cy="1785100"/>
          </a:xfrm>
          <a:prstGeom prst="rect">
            <a:avLst/>
          </a:prstGeom>
        </p:spPr>
        <p:txBody>
          <a:bodyPr anchor="t" rtlCol="false" tIns="0" lIns="0" bIns="0" rIns="0">
            <a:spAutoFit/>
          </a:bodyPr>
          <a:lstStyle/>
          <a:p>
            <a:pPr algn="l">
              <a:lnSpc>
                <a:spcPts val="13128"/>
              </a:lnSpc>
            </a:pPr>
            <a:r>
              <a:rPr lang="en-US" sz="9377">
                <a:solidFill>
                  <a:srgbClr val="766A60"/>
                </a:solidFill>
                <a:latin typeface="Times New Roman MT Condensed"/>
                <a:ea typeface="Times New Roman MT Condensed"/>
                <a:cs typeface="Times New Roman MT Condensed"/>
                <a:sym typeface="Times New Roman MT Condensed"/>
              </a:rPr>
              <a:t>Objektübersicht</a:t>
            </a:r>
          </a:p>
        </p:txBody>
      </p:sp>
      <p:sp>
        <p:nvSpPr>
          <p:cNvPr name="TextBox 11" id="11"/>
          <p:cNvSpPr txBox="true"/>
          <p:nvPr/>
        </p:nvSpPr>
        <p:spPr>
          <a:xfrm rot="0">
            <a:off x="10363444" y="3492552"/>
            <a:ext cx="4978231" cy="5928808"/>
          </a:xfrm>
          <a:prstGeom prst="rect">
            <a:avLst/>
          </a:prstGeom>
        </p:spPr>
        <p:txBody>
          <a:bodyPr anchor="t" rtlCol="false" tIns="0" lIns="0" bIns="0" rIns="0">
            <a:spAutoFit/>
          </a:bodyPr>
          <a:lstStyle/>
          <a:p>
            <a:pPr algn="l">
              <a:lnSpc>
                <a:spcPts val="3123"/>
              </a:lnSpc>
            </a:pPr>
            <a:r>
              <a:rPr lang="en-US" sz="1837" b="true">
                <a:solidFill>
                  <a:srgbClr val="766A60"/>
                </a:solidFill>
                <a:latin typeface="Aileron Bold"/>
                <a:ea typeface="Aileron Bold"/>
                <a:cs typeface="Aileron Bold"/>
                <a:sym typeface="Aileron Bold"/>
              </a:rPr>
              <a:t>Woh</a:t>
            </a:r>
            <a:r>
              <a:rPr lang="en-US" sz="1837" b="true">
                <a:solidFill>
                  <a:srgbClr val="766A60"/>
                </a:solidFill>
                <a:latin typeface="Aileron Bold"/>
                <a:ea typeface="Aileron Bold"/>
                <a:cs typeface="Aileron Bold"/>
                <a:sym typeface="Aileron Bold"/>
              </a:rPr>
              <a:t>nfläche: 132 m²</a:t>
            </a:r>
          </a:p>
          <a:p>
            <a:pPr algn="l">
              <a:lnSpc>
                <a:spcPts val="3123"/>
              </a:lnSpc>
            </a:pPr>
            <a:r>
              <a:rPr lang="en-US" sz="1837" b="true">
                <a:solidFill>
                  <a:srgbClr val="766A60"/>
                </a:solidFill>
                <a:latin typeface="Aileron Bold"/>
                <a:ea typeface="Aileron Bold"/>
                <a:cs typeface="Aileron Bold"/>
                <a:sym typeface="Aileron Bold"/>
              </a:rPr>
              <a:t>Nutzfläche: 292 m²</a:t>
            </a:r>
          </a:p>
          <a:p>
            <a:pPr algn="l">
              <a:lnSpc>
                <a:spcPts val="3123"/>
              </a:lnSpc>
            </a:pPr>
            <a:r>
              <a:rPr lang="en-US" sz="1837" b="true">
                <a:solidFill>
                  <a:srgbClr val="766A60"/>
                </a:solidFill>
                <a:latin typeface="Aileron Bold"/>
                <a:ea typeface="Aileron Bold"/>
                <a:cs typeface="Aileron Bold"/>
                <a:sym typeface="Aileron Bold"/>
              </a:rPr>
              <a:t>Grundstück: 1023 m²</a:t>
            </a:r>
          </a:p>
          <a:p>
            <a:pPr algn="l">
              <a:lnSpc>
                <a:spcPts val="3123"/>
              </a:lnSpc>
            </a:pPr>
            <a:r>
              <a:rPr lang="en-US" sz="1837" b="true">
                <a:solidFill>
                  <a:srgbClr val="766A60"/>
                </a:solidFill>
                <a:latin typeface="Aileron Bold"/>
                <a:ea typeface="Aileron Bold"/>
                <a:cs typeface="Aileron Bold"/>
                <a:sym typeface="Aileron Bold"/>
              </a:rPr>
              <a:t>Zimmer: 8</a:t>
            </a:r>
          </a:p>
          <a:p>
            <a:pPr algn="l">
              <a:lnSpc>
                <a:spcPts val="3123"/>
              </a:lnSpc>
            </a:pPr>
            <a:r>
              <a:rPr lang="en-US" sz="1837" b="true">
                <a:solidFill>
                  <a:srgbClr val="766A60"/>
                </a:solidFill>
                <a:latin typeface="Aileron Bold"/>
                <a:ea typeface="Aileron Bold"/>
                <a:cs typeface="Aileron Bold"/>
                <a:sym typeface="Aileron Bold"/>
              </a:rPr>
              <a:t>Küche: 2</a:t>
            </a:r>
          </a:p>
          <a:p>
            <a:pPr algn="l">
              <a:lnSpc>
                <a:spcPts val="3123"/>
              </a:lnSpc>
            </a:pPr>
            <a:r>
              <a:rPr lang="en-US" sz="1837" b="true">
                <a:solidFill>
                  <a:srgbClr val="766A60"/>
                </a:solidFill>
                <a:latin typeface="Aileron Bold"/>
                <a:ea typeface="Aileron Bold"/>
                <a:cs typeface="Aileron Bold"/>
                <a:sym typeface="Aileron Bold"/>
              </a:rPr>
              <a:t>Bad: 2</a:t>
            </a:r>
          </a:p>
          <a:p>
            <a:pPr algn="l">
              <a:lnSpc>
                <a:spcPts val="3123"/>
              </a:lnSpc>
            </a:pPr>
            <a:r>
              <a:rPr lang="en-US" sz="1837" b="true">
                <a:solidFill>
                  <a:srgbClr val="766A60"/>
                </a:solidFill>
                <a:latin typeface="Aileron Bold"/>
                <a:ea typeface="Aileron Bold"/>
                <a:cs typeface="Aileron Bold"/>
                <a:sym typeface="Aileron Bold"/>
              </a:rPr>
              <a:t>Gäste-WC: 3</a:t>
            </a:r>
          </a:p>
          <a:p>
            <a:pPr algn="l">
              <a:lnSpc>
                <a:spcPts val="3123"/>
              </a:lnSpc>
            </a:pPr>
            <a:r>
              <a:rPr lang="en-US" sz="1837" b="true">
                <a:solidFill>
                  <a:srgbClr val="766A60"/>
                </a:solidFill>
                <a:latin typeface="Aileron Bold"/>
                <a:ea typeface="Aileron Bold"/>
                <a:cs typeface="Aileron Bold"/>
                <a:sym typeface="Aileron Bold"/>
              </a:rPr>
              <a:t>Keller: Weinkeller, Lager</a:t>
            </a:r>
          </a:p>
          <a:p>
            <a:pPr algn="l">
              <a:lnSpc>
                <a:spcPts val="3123"/>
              </a:lnSpc>
            </a:pPr>
            <a:r>
              <a:rPr lang="en-US" sz="1837" b="true">
                <a:solidFill>
                  <a:srgbClr val="766A60"/>
                </a:solidFill>
                <a:latin typeface="Aileron Bold"/>
                <a:ea typeface="Aileron Bold"/>
                <a:cs typeface="Aileron Bold"/>
                <a:sym typeface="Aileron Bold"/>
              </a:rPr>
              <a:t>Baujahr: 1870</a:t>
            </a:r>
          </a:p>
          <a:p>
            <a:pPr algn="l">
              <a:lnSpc>
                <a:spcPts val="3123"/>
              </a:lnSpc>
            </a:pPr>
            <a:r>
              <a:rPr lang="en-US" sz="1837" b="true">
                <a:solidFill>
                  <a:srgbClr val="766A60"/>
                </a:solidFill>
                <a:latin typeface="Aileron Bold"/>
                <a:ea typeface="Aileron Bold"/>
                <a:cs typeface="Aileron Bold"/>
                <a:sym typeface="Aileron Bold"/>
              </a:rPr>
              <a:t>Bauweise: massiv</a:t>
            </a:r>
          </a:p>
          <a:p>
            <a:pPr algn="l">
              <a:lnSpc>
                <a:spcPts val="3123"/>
              </a:lnSpc>
            </a:pPr>
            <a:r>
              <a:rPr lang="en-US" sz="1837" b="true">
                <a:solidFill>
                  <a:srgbClr val="766A60"/>
                </a:solidFill>
                <a:latin typeface="Aileron Bold"/>
                <a:ea typeface="Aileron Bold"/>
                <a:cs typeface="Aileron Bold"/>
                <a:sym typeface="Aileron Bold"/>
              </a:rPr>
              <a:t>Nutzung: Wohnzwecke + Gewerbe</a:t>
            </a:r>
          </a:p>
          <a:p>
            <a:pPr algn="l">
              <a:lnSpc>
                <a:spcPts val="3123"/>
              </a:lnSpc>
            </a:pPr>
            <a:r>
              <a:rPr lang="en-US" sz="1837" b="true">
                <a:solidFill>
                  <a:srgbClr val="766A60"/>
                </a:solidFill>
                <a:latin typeface="Aileron Bold"/>
                <a:ea typeface="Aileron Bold"/>
                <a:cs typeface="Aileron Bold"/>
                <a:sym typeface="Aileron Bold"/>
              </a:rPr>
              <a:t>Anzahl Einheiten:  (UG, EG, OG, DG)</a:t>
            </a:r>
          </a:p>
          <a:p>
            <a:pPr algn="l">
              <a:lnSpc>
                <a:spcPts val="3123"/>
              </a:lnSpc>
            </a:pPr>
            <a:r>
              <a:rPr lang="en-US" sz="1837" b="true">
                <a:solidFill>
                  <a:srgbClr val="766A60"/>
                </a:solidFill>
                <a:latin typeface="Aileron Bold"/>
                <a:ea typeface="Aileron Bold"/>
                <a:cs typeface="Aileron Bold"/>
                <a:sym typeface="Aileron Bold"/>
              </a:rPr>
              <a:t>Fenster: Kunststoff (2-fach)</a:t>
            </a:r>
          </a:p>
          <a:p>
            <a:pPr algn="l">
              <a:lnSpc>
                <a:spcPts val="3123"/>
              </a:lnSpc>
            </a:pPr>
            <a:r>
              <a:rPr lang="en-US" sz="1837" b="true">
                <a:solidFill>
                  <a:srgbClr val="766A60"/>
                </a:solidFill>
                <a:latin typeface="Aileron Bold"/>
                <a:ea typeface="Aileron Bold"/>
                <a:cs typeface="Aileron Bold"/>
                <a:sym typeface="Aileron Bold"/>
              </a:rPr>
              <a:t>Heizungsart: Gas</a:t>
            </a:r>
          </a:p>
          <a:p>
            <a:pPr algn="l">
              <a:lnSpc>
                <a:spcPts val="3123"/>
              </a:lnSpc>
            </a:pP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F0E7D7"/>
        </a:solidFill>
      </p:bgPr>
    </p:bg>
    <p:spTree>
      <p:nvGrpSpPr>
        <p:cNvPr id="1" name=""/>
        <p:cNvGrpSpPr/>
        <p:nvPr/>
      </p:nvGrpSpPr>
      <p:grpSpPr>
        <a:xfrm>
          <a:off x="0" y="0"/>
          <a:ext cx="0" cy="0"/>
          <a:chOff x="0" y="0"/>
          <a:chExt cx="0" cy="0"/>
        </a:xfrm>
      </p:grpSpPr>
      <p:grpSp>
        <p:nvGrpSpPr>
          <p:cNvPr name="Group 2" id="2"/>
          <p:cNvGrpSpPr/>
          <p:nvPr/>
        </p:nvGrpSpPr>
        <p:grpSpPr>
          <a:xfrm rot="0">
            <a:off x="10041044" y="-663113"/>
            <a:ext cx="8759126" cy="11455380"/>
            <a:chOff x="0" y="0"/>
            <a:chExt cx="2306930" cy="3017055"/>
          </a:xfrm>
        </p:grpSpPr>
        <p:sp>
          <p:nvSpPr>
            <p:cNvPr name="Freeform 3" id="3"/>
            <p:cNvSpPr/>
            <p:nvPr/>
          </p:nvSpPr>
          <p:spPr>
            <a:xfrm flipH="false" flipV="false" rot="0">
              <a:off x="0" y="0"/>
              <a:ext cx="2306931" cy="3017055"/>
            </a:xfrm>
            <a:custGeom>
              <a:avLst/>
              <a:gdLst/>
              <a:ahLst/>
              <a:cxnLst/>
              <a:rect r="r" b="b" t="t" l="l"/>
              <a:pathLst>
                <a:path h="3017055" w="2306931">
                  <a:moveTo>
                    <a:pt x="45077" y="0"/>
                  </a:moveTo>
                  <a:lnTo>
                    <a:pt x="2261853" y="0"/>
                  </a:lnTo>
                  <a:cubicBezTo>
                    <a:pt x="2273808" y="0"/>
                    <a:pt x="2285274" y="4749"/>
                    <a:pt x="2293728" y="13203"/>
                  </a:cubicBezTo>
                  <a:cubicBezTo>
                    <a:pt x="2302181" y="21656"/>
                    <a:pt x="2306931" y="33122"/>
                    <a:pt x="2306931" y="45077"/>
                  </a:cubicBezTo>
                  <a:lnTo>
                    <a:pt x="2306931" y="2971978"/>
                  </a:lnTo>
                  <a:cubicBezTo>
                    <a:pt x="2306931" y="2983933"/>
                    <a:pt x="2302181" y="2995398"/>
                    <a:pt x="2293728" y="3003852"/>
                  </a:cubicBezTo>
                  <a:cubicBezTo>
                    <a:pt x="2285274" y="3012306"/>
                    <a:pt x="2273808" y="3017055"/>
                    <a:pt x="2261853" y="3017055"/>
                  </a:cubicBezTo>
                  <a:lnTo>
                    <a:pt x="45077" y="3017055"/>
                  </a:lnTo>
                  <a:cubicBezTo>
                    <a:pt x="33122" y="3017055"/>
                    <a:pt x="21656" y="3012306"/>
                    <a:pt x="13203" y="3003852"/>
                  </a:cubicBezTo>
                  <a:cubicBezTo>
                    <a:pt x="4749" y="2995398"/>
                    <a:pt x="0" y="2983933"/>
                    <a:pt x="0" y="2971978"/>
                  </a:cubicBezTo>
                  <a:lnTo>
                    <a:pt x="0" y="45077"/>
                  </a:lnTo>
                  <a:cubicBezTo>
                    <a:pt x="0" y="33122"/>
                    <a:pt x="4749" y="21656"/>
                    <a:pt x="13203" y="13203"/>
                  </a:cubicBezTo>
                  <a:cubicBezTo>
                    <a:pt x="21656" y="4749"/>
                    <a:pt x="33122" y="0"/>
                    <a:pt x="45077" y="0"/>
                  </a:cubicBezTo>
                  <a:close/>
                </a:path>
              </a:pathLst>
            </a:custGeom>
            <a:solidFill>
              <a:srgbClr val="FFFAF1"/>
            </a:solidFill>
          </p:spPr>
        </p:sp>
        <p:sp>
          <p:nvSpPr>
            <p:cNvPr name="TextBox 4" id="4"/>
            <p:cNvSpPr txBox="true"/>
            <p:nvPr/>
          </p:nvSpPr>
          <p:spPr>
            <a:xfrm>
              <a:off x="0" y="-47625"/>
              <a:ext cx="2306930" cy="3064680"/>
            </a:xfrm>
            <a:prstGeom prst="rect">
              <a:avLst/>
            </a:prstGeom>
          </p:spPr>
          <p:txBody>
            <a:bodyPr anchor="ctr" rtlCol="false" tIns="50800" lIns="50800" bIns="50800" rIns="50800"/>
            <a:lstStyle/>
            <a:p>
              <a:pPr algn="ctr">
                <a:lnSpc>
                  <a:spcPts val="3359"/>
                </a:lnSpc>
              </a:pPr>
            </a:p>
          </p:txBody>
        </p:sp>
      </p:grpSp>
      <p:grpSp>
        <p:nvGrpSpPr>
          <p:cNvPr name="Group 5" id="5"/>
          <p:cNvGrpSpPr/>
          <p:nvPr/>
        </p:nvGrpSpPr>
        <p:grpSpPr>
          <a:xfrm rot="0">
            <a:off x="0" y="857385"/>
            <a:ext cx="8387134" cy="10586220"/>
            <a:chOff x="0" y="0"/>
            <a:chExt cx="2208957" cy="2788140"/>
          </a:xfrm>
        </p:grpSpPr>
        <p:sp>
          <p:nvSpPr>
            <p:cNvPr name="Freeform 6" id="6"/>
            <p:cNvSpPr/>
            <p:nvPr/>
          </p:nvSpPr>
          <p:spPr>
            <a:xfrm flipH="false" flipV="false" rot="0">
              <a:off x="0" y="0"/>
              <a:ext cx="2208957" cy="2788140"/>
            </a:xfrm>
            <a:custGeom>
              <a:avLst/>
              <a:gdLst/>
              <a:ahLst/>
              <a:cxnLst/>
              <a:rect r="r" b="b" t="t" l="l"/>
              <a:pathLst>
                <a:path h="2788140" w="2208957">
                  <a:moveTo>
                    <a:pt x="47077" y="0"/>
                  </a:moveTo>
                  <a:lnTo>
                    <a:pt x="2161881" y="0"/>
                  </a:lnTo>
                  <a:cubicBezTo>
                    <a:pt x="2174366" y="0"/>
                    <a:pt x="2186340" y="4960"/>
                    <a:pt x="2195169" y="13788"/>
                  </a:cubicBezTo>
                  <a:cubicBezTo>
                    <a:pt x="2203997" y="22617"/>
                    <a:pt x="2208957" y="34591"/>
                    <a:pt x="2208957" y="47077"/>
                  </a:cubicBezTo>
                  <a:lnTo>
                    <a:pt x="2208957" y="2741064"/>
                  </a:lnTo>
                  <a:cubicBezTo>
                    <a:pt x="2208957" y="2753549"/>
                    <a:pt x="2203997" y="2765523"/>
                    <a:pt x="2195169" y="2774352"/>
                  </a:cubicBezTo>
                  <a:cubicBezTo>
                    <a:pt x="2186340" y="2783180"/>
                    <a:pt x="2174366" y="2788140"/>
                    <a:pt x="2161881" y="2788140"/>
                  </a:cubicBezTo>
                  <a:lnTo>
                    <a:pt x="47077" y="2788140"/>
                  </a:lnTo>
                  <a:cubicBezTo>
                    <a:pt x="21077" y="2788140"/>
                    <a:pt x="0" y="2767063"/>
                    <a:pt x="0" y="2741064"/>
                  </a:cubicBezTo>
                  <a:lnTo>
                    <a:pt x="0" y="47077"/>
                  </a:lnTo>
                  <a:cubicBezTo>
                    <a:pt x="0" y="34591"/>
                    <a:pt x="4960" y="22617"/>
                    <a:pt x="13788" y="13788"/>
                  </a:cubicBezTo>
                  <a:cubicBezTo>
                    <a:pt x="22617" y="4960"/>
                    <a:pt x="34591" y="0"/>
                    <a:pt x="47077" y="0"/>
                  </a:cubicBezTo>
                  <a:close/>
                </a:path>
              </a:pathLst>
            </a:custGeom>
            <a:solidFill>
              <a:srgbClr val="FFFAF1"/>
            </a:solidFill>
          </p:spPr>
        </p:sp>
        <p:sp>
          <p:nvSpPr>
            <p:cNvPr name="TextBox 7" id="7"/>
            <p:cNvSpPr txBox="true"/>
            <p:nvPr/>
          </p:nvSpPr>
          <p:spPr>
            <a:xfrm>
              <a:off x="0" y="-47625"/>
              <a:ext cx="2208957" cy="2835765"/>
            </a:xfrm>
            <a:prstGeom prst="rect">
              <a:avLst/>
            </a:prstGeom>
          </p:spPr>
          <p:txBody>
            <a:bodyPr anchor="ctr" rtlCol="false" tIns="50800" lIns="50800" bIns="50800" rIns="50800"/>
            <a:lstStyle/>
            <a:p>
              <a:pPr algn="ctr">
                <a:lnSpc>
                  <a:spcPts val="3359"/>
                </a:lnSpc>
              </a:pPr>
            </a:p>
          </p:txBody>
        </p:sp>
      </p:grpSp>
      <p:grpSp>
        <p:nvGrpSpPr>
          <p:cNvPr name="Group 8" id="8"/>
          <p:cNvGrpSpPr/>
          <p:nvPr/>
        </p:nvGrpSpPr>
        <p:grpSpPr>
          <a:xfrm rot="0">
            <a:off x="8585009" y="452332"/>
            <a:ext cx="9067648" cy="9382336"/>
            <a:chOff x="0" y="0"/>
            <a:chExt cx="1404816" cy="1453569"/>
          </a:xfrm>
        </p:grpSpPr>
        <p:sp>
          <p:nvSpPr>
            <p:cNvPr name="Freeform 9" id="9"/>
            <p:cNvSpPr/>
            <p:nvPr/>
          </p:nvSpPr>
          <p:spPr>
            <a:xfrm flipH="false" flipV="false" rot="0">
              <a:off x="0" y="0"/>
              <a:ext cx="1404816" cy="1453569"/>
            </a:xfrm>
            <a:custGeom>
              <a:avLst/>
              <a:gdLst/>
              <a:ahLst/>
              <a:cxnLst/>
              <a:rect r="r" b="b" t="t" l="l"/>
              <a:pathLst>
                <a:path h="1453569" w="1404816">
                  <a:moveTo>
                    <a:pt x="19637" y="0"/>
                  </a:moveTo>
                  <a:lnTo>
                    <a:pt x="1385179" y="0"/>
                  </a:lnTo>
                  <a:cubicBezTo>
                    <a:pt x="1390387" y="0"/>
                    <a:pt x="1395382" y="2069"/>
                    <a:pt x="1399064" y="5752"/>
                  </a:cubicBezTo>
                  <a:cubicBezTo>
                    <a:pt x="1402747" y="9434"/>
                    <a:pt x="1404816" y="14429"/>
                    <a:pt x="1404816" y="19637"/>
                  </a:cubicBezTo>
                  <a:lnTo>
                    <a:pt x="1404816" y="1433932"/>
                  </a:lnTo>
                  <a:cubicBezTo>
                    <a:pt x="1404816" y="1439140"/>
                    <a:pt x="1402747" y="1444135"/>
                    <a:pt x="1399064" y="1447818"/>
                  </a:cubicBezTo>
                  <a:cubicBezTo>
                    <a:pt x="1395382" y="1451500"/>
                    <a:pt x="1390387" y="1453569"/>
                    <a:pt x="1385179" y="1453569"/>
                  </a:cubicBezTo>
                  <a:lnTo>
                    <a:pt x="19637" y="1453569"/>
                  </a:lnTo>
                  <a:cubicBezTo>
                    <a:pt x="14429" y="1453569"/>
                    <a:pt x="9434" y="1451500"/>
                    <a:pt x="5752" y="1447818"/>
                  </a:cubicBezTo>
                  <a:cubicBezTo>
                    <a:pt x="2069" y="1444135"/>
                    <a:pt x="0" y="1439140"/>
                    <a:pt x="0" y="1433932"/>
                  </a:cubicBezTo>
                  <a:lnTo>
                    <a:pt x="0" y="19637"/>
                  </a:lnTo>
                  <a:cubicBezTo>
                    <a:pt x="0" y="14429"/>
                    <a:pt x="2069" y="9434"/>
                    <a:pt x="5752" y="5752"/>
                  </a:cubicBezTo>
                  <a:cubicBezTo>
                    <a:pt x="9434" y="2069"/>
                    <a:pt x="14429" y="0"/>
                    <a:pt x="19637" y="0"/>
                  </a:cubicBezTo>
                  <a:close/>
                </a:path>
              </a:pathLst>
            </a:custGeom>
            <a:blipFill>
              <a:blip r:embed="rId2"/>
              <a:stretch>
                <a:fillRect l="-18980" t="0" r="-18980" b="0"/>
              </a:stretch>
            </a:blipFill>
          </p:spPr>
        </p:sp>
      </p:grpSp>
      <p:sp>
        <p:nvSpPr>
          <p:cNvPr name="TextBox 10" id="10"/>
          <p:cNvSpPr txBox="true"/>
          <p:nvPr/>
        </p:nvSpPr>
        <p:spPr>
          <a:xfrm rot="0">
            <a:off x="807410" y="1183535"/>
            <a:ext cx="6272253" cy="1255418"/>
          </a:xfrm>
          <a:prstGeom prst="rect">
            <a:avLst/>
          </a:prstGeom>
        </p:spPr>
        <p:txBody>
          <a:bodyPr anchor="t" rtlCol="false" tIns="0" lIns="0" bIns="0" rIns="0">
            <a:spAutoFit/>
          </a:bodyPr>
          <a:lstStyle/>
          <a:p>
            <a:pPr algn="l">
              <a:lnSpc>
                <a:spcPts val="9208"/>
              </a:lnSpc>
            </a:pPr>
            <a:r>
              <a:rPr lang="en-US" sz="6577">
                <a:solidFill>
                  <a:srgbClr val="766A60"/>
                </a:solidFill>
                <a:latin typeface="Times New Roman MT Condensed"/>
                <a:ea typeface="Times New Roman MT Condensed"/>
                <a:cs typeface="Times New Roman MT Condensed"/>
                <a:sym typeface="Times New Roman MT Condensed"/>
              </a:rPr>
              <a:t>Objektbeschreibung</a:t>
            </a:r>
          </a:p>
        </p:txBody>
      </p:sp>
      <p:sp>
        <p:nvSpPr>
          <p:cNvPr name="TextBox 11" id="11"/>
          <p:cNvSpPr txBox="true"/>
          <p:nvPr/>
        </p:nvSpPr>
        <p:spPr>
          <a:xfrm rot="0">
            <a:off x="457790" y="2379669"/>
            <a:ext cx="7471555" cy="8552608"/>
          </a:xfrm>
          <a:prstGeom prst="rect">
            <a:avLst/>
          </a:prstGeom>
        </p:spPr>
        <p:txBody>
          <a:bodyPr anchor="t" rtlCol="false" tIns="0" lIns="0" bIns="0" rIns="0">
            <a:spAutoFit/>
          </a:bodyPr>
          <a:lstStyle/>
          <a:p>
            <a:pPr algn="l" marL="0" indent="0" lvl="0">
              <a:lnSpc>
                <a:spcPts val="4523"/>
              </a:lnSpc>
              <a:spcBef>
                <a:spcPct val="0"/>
              </a:spcBef>
            </a:pPr>
            <a:r>
              <a:rPr lang="en-US" sz="3230" i="true">
                <a:solidFill>
                  <a:srgbClr val="766A60"/>
                </a:solidFill>
                <a:latin typeface="Times New Roman MT Condensed Italics"/>
                <a:ea typeface="Times New Roman MT Condensed Italics"/>
                <a:cs typeface="Times New Roman MT Condensed Italics"/>
                <a:sym typeface="Times New Roman MT Condensed Italics"/>
              </a:rPr>
              <a:t>Stolz präsentiert sich diese im Jahr 2001 kernsanierte Immobilie mit mediterra</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nem Ambient</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e i</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m</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 idyllisch</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en Rockenau. Es erw</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a</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r</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t</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en </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Sie liebevolle</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 </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Det</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a</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ils</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 </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i</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m</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 groß</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en</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 </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p</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rivaten</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 W</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o</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hnb</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er</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ei</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ch, sowie</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 im</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 </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ge</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wer</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bli</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ch</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e</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n</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 B</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ere</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ich.</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 Beim gew</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e</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r</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blich</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en</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 B</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e</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reich</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 </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h</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andelt es </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sich</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 um </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ein</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 sehr beliebtes alteingesessenes Restaurant, welches die Eigentümer i</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mmer</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 </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n</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o</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ch</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 </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er</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folgreich </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b</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etr</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eiben. Aus A</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l</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ter</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s</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grü</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nd</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en</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 </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soll d</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i</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ese</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 </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Immobil</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ie verkauft werden. </a:t>
            </a:r>
          </a:p>
          <a:p>
            <a:pPr algn="l" marL="0" indent="0" lvl="0">
              <a:lnSpc>
                <a:spcPts val="4523"/>
              </a:lnSpc>
              <a:spcBef>
                <a:spcPct val="0"/>
              </a:spcBef>
            </a:pP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E</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i</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ne</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 </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Um</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n</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u</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t</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zung zu </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a</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nderen gewerb</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li</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che</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n </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Zw</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ecken oder auch</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 zum W</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ohne</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n</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 </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wären e</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be</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nso denkba</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r</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 </a:t>
            </a:r>
          </a:p>
          <a:p>
            <a:pPr algn="l" marL="0" indent="0" lvl="0">
              <a:lnSpc>
                <a:spcPts val="4523"/>
              </a:lnSpc>
              <a:spcBef>
                <a:spcPct val="0"/>
              </a:spcBef>
            </a:pP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Ein w</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eit</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ere</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s </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z</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u </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d</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iese</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m</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 </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A</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n</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gebot</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 </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gehör</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i</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ges,</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 a</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ng</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re</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nzende</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s </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Gru</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n</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ds</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t</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ück wäre evtl. </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al</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s Baupla</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t</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z </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n</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utzbar</a:t>
            </a:r>
            <a:r>
              <a:rPr lang="en-US" sz="3230" i="true" strike="noStrike" u="none">
                <a:solidFill>
                  <a:srgbClr val="766A60"/>
                </a:solidFill>
                <a:latin typeface="Times New Roman MT Condensed Italics"/>
                <a:ea typeface="Times New Roman MT Condensed Italics"/>
                <a:cs typeface="Times New Roman MT Condensed Italics"/>
                <a:sym typeface="Times New Roman MT Condensed Italics"/>
              </a:rPr>
              <a:t>. </a:t>
            </a:r>
          </a:p>
          <a:p>
            <a:pPr algn="l" marL="0" indent="0" lvl="0">
              <a:lnSpc>
                <a:spcPts val="4523"/>
              </a:lnSpc>
              <a:spcBef>
                <a:spcPct val="0"/>
              </a:spcBef>
            </a:pP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FFFAF1"/>
        </a:solidFill>
      </p:bgPr>
    </p:bg>
    <p:spTree>
      <p:nvGrpSpPr>
        <p:cNvPr id="1" name=""/>
        <p:cNvGrpSpPr/>
        <p:nvPr/>
      </p:nvGrpSpPr>
      <p:grpSpPr>
        <a:xfrm>
          <a:off x="0" y="0"/>
          <a:ext cx="0" cy="0"/>
          <a:chOff x="0" y="0"/>
          <a:chExt cx="0" cy="0"/>
        </a:xfrm>
      </p:grpSpPr>
      <p:grpSp>
        <p:nvGrpSpPr>
          <p:cNvPr name="Group 2" id="2"/>
          <p:cNvGrpSpPr/>
          <p:nvPr/>
        </p:nvGrpSpPr>
        <p:grpSpPr>
          <a:xfrm rot="0">
            <a:off x="742048" y="222784"/>
            <a:ext cx="8077141" cy="11455380"/>
            <a:chOff x="0" y="0"/>
            <a:chExt cx="2127313" cy="3017055"/>
          </a:xfrm>
        </p:grpSpPr>
        <p:sp>
          <p:nvSpPr>
            <p:cNvPr name="Freeform 3" id="3"/>
            <p:cNvSpPr/>
            <p:nvPr/>
          </p:nvSpPr>
          <p:spPr>
            <a:xfrm flipH="false" flipV="false" rot="0">
              <a:off x="0" y="0"/>
              <a:ext cx="2127313" cy="3017055"/>
            </a:xfrm>
            <a:custGeom>
              <a:avLst/>
              <a:gdLst/>
              <a:ahLst/>
              <a:cxnLst/>
              <a:rect r="r" b="b" t="t" l="l"/>
              <a:pathLst>
                <a:path h="3017055" w="2127313">
                  <a:moveTo>
                    <a:pt x="48883" y="0"/>
                  </a:moveTo>
                  <a:lnTo>
                    <a:pt x="2078429" y="0"/>
                  </a:lnTo>
                  <a:cubicBezTo>
                    <a:pt x="2091394" y="0"/>
                    <a:pt x="2103828" y="5150"/>
                    <a:pt x="2112995" y="14318"/>
                  </a:cubicBezTo>
                  <a:cubicBezTo>
                    <a:pt x="2122163" y="23485"/>
                    <a:pt x="2127313" y="35919"/>
                    <a:pt x="2127313" y="48883"/>
                  </a:cubicBezTo>
                  <a:lnTo>
                    <a:pt x="2127313" y="2968171"/>
                  </a:lnTo>
                  <a:cubicBezTo>
                    <a:pt x="2127313" y="2995169"/>
                    <a:pt x="2105427" y="3017055"/>
                    <a:pt x="2078429" y="3017055"/>
                  </a:cubicBezTo>
                  <a:lnTo>
                    <a:pt x="48883" y="3017055"/>
                  </a:lnTo>
                  <a:cubicBezTo>
                    <a:pt x="35919" y="3017055"/>
                    <a:pt x="23485" y="3011905"/>
                    <a:pt x="14318" y="3002737"/>
                  </a:cubicBezTo>
                  <a:cubicBezTo>
                    <a:pt x="5150" y="2993570"/>
                    <a:pt x="0" y="2981136"/>
                    <a:pt x="0" y="2968171"/>
                  </a:cubicBezTo>
                  <a:lnTo>
                    <a:pt x="0" y="48883"/>
                  </a:lnTo>
                  <a:cubicBezTo>
                    <a:pt x="0" y="35919"/>
                    <a:pt x="5150" y="23485"/>
                    <a:pt x="14318" y="14318"/>
                  </a:cubicBezTo>
                  <a:cubicBezTo>
                    <a:pt x="23485" y="5150"/>
                    <a:pt x="35919" y="0"/>
                    <a:pt x="48883" y="0"/>
                  </a:cubicBezTo>
                  <a:close/>
                </a:path>
              </a:pathLst>
            </a:custGeom>
            <a:solidFill>
              <a:srgbClr val="EFE5D9"/>
            </a:solidFill>
          </p:spPr>
        </p:sp>
        <p:sp>
          <p:nvSpPr>
            <p:cNvPr name="TextBox 4" id="4"/>
            <p:cNvSpPr txBox="true"/>
            <p:nvPr/>
          </p:nvSpPr>
          <p:spPr>
            <a:xfrm>
              <a:off x="0" y="-47625"/>
              <a:ext cx="2127313" cy="3064680"/>
            </a:xfrm>
            <a:prstGeom prst="rect">
              <a:avLst/>
            </a:prstGeom>
          </p:spPr>
          <p:txBody>
            <a:bodyPr anchor="ctr" rtlCol="false" tIns="50800" lIns="50800" bIns="50800" rIns="50800"/>
            <a:lstStyle/>
            <a:p>
              <a:pPr algn="ctr">
                <a:lnSpc>
                  <a:spcPts val="3359"/>
                </a:lnSpc>
              </a:pPr>
            </a:p>
          </p:txBody>
        </p:sp>
      </p:grpSp>
      <p:grpSp>
        <p:nvGrpSpPr>
          <p:cNvPr name="Group 5" id="5"/>
          <p:cNvGrpSpPr/>
          <p:nvPr/>
        </p:nvGrpSpPr>
        <p:grpSpPr>
          <a:xfrm rot="0">
            <a:off x="10123097" y="1308350"/>
            <a:ext cx="8387134" cy="9284247"/>
            <a:chOff x="0" y="0"/>
            <a:chExt cx="2208957" cy="2445234"/>
          </a:xfrm>
        </p:grpSpPr>
        <p:sp>
          <p:nvSpPr>
            <p:cNvPr name="Freeform 6" id="6"/>
            <p:cNvSpPr/>
            <p:nvPr/>
          </p:nvSpPr>
          <p:spPr>
            <a:xfrm flipH="false" flipV="false" rot="0">
              <a:off x="0" y="0"/>
              <a:ext cx="2208957" cy="2445234"/>
            </a:xfrm>
            <a:custGeom>
              <a:avLst/>
              <a:gdLst/>
              <a:ahLst/>
              <a:cxnLst/>
              <a:rect r="r" b="b" t="t" l="l"/>
              <a:pathLst>
                <a:path h="2445234" w="2208957">
                  <a:moveTo>
                    <a:pt x="47077" y="0"/>
                  </a:moveTo>
                  <a:lnTo>
                    <a:pt x="2161881" y="0"/>
                  </a:lnTo>
                  <a:cubicBezTo>
                    <a:pt x="2174366" y="0"/>
                    <a:pt x="2186340" y="4960"/>
                    <a:pt x="2195169" y="13788"/>
                  </a:cubicBezTo>
                  <a:cubicBezTo>
                    <a:pt x="2203997" y="22617"/>
                    <a:pt x="2208957" y="34591"/>
                    <a:pt x="2208957" y="47077"/>
                  </a:cubicBezTo>
                  <a:lnTo>
                    <a:pt x="2208957" y="2398157"/>
                  </a:lnTo>
                  <a:cubicBezTo>
                    <a:pt x="2208957" y="2410643"/>
                    <a:pt x="2203997" y="2422617"/>
                    <a:pt x="2195169" y="2431445"/>
                  </a:cubicBezTo>
                  <a:cubicBezTo>
                    <a:pt x="2186340" y="2440274"/>
                    <a:pt x="2174366" y="2445234"/>
                    <a:pt x="2161881" y="2445234"/>
                  </a:cubicBezTo>
                  <a:lnTo>
                    <a:pt x="47077" y="2445234"/>
                  </a:lnTo>
                  <a:cubicBezTo>
                    <a:pt x="34591" y="2445234"/>
                    <a:pt x="22617" y="2440274"/>
                    <a:pt x="13788" y="2431445"/>
                  </a:cubicBezTo>
                  <a:cubicBezTo>
                    <a:pt x="4960" y="2422617"/>
                    <a:pt x="0" y="2410643"/>
                    <a:pt x="0" y="2398157"/>
                  </a:cubicBezTo>
                  <a:lnTo>
                    <a:pt x="0" y="47077"/>
                  </a:lnTo>
                  <a:cubicBezTo>
                    <a:pt x="0" y="34591"/>
                    <a:pt x="4960" y="22617"/>
                    <a:pt x="13788" y="13788"/>
                  </a:cubicBezTo>
                  <a:cubicBezTo>
                    <a:pt x="22617" y="4960"/>
                    <a:pt x="34591" y="0"/>
                    <a:pt x="47077" y="0"/>
                  </a:cubicBezTo>
                  <a:close/>
                </a:path>
              </a:pathLst>
            </a:custGeom>
            <a:solidFill>
              <a:srgbClr val="EFE5D9"/>
            </a:solidFill>
          </p:spPr>
        </p:sp>
        <p:sp>
          <p:nvSpPr>
            <p:cNvPr name="TextBox 7" id="7"/>
            <p:cNvSpPr txBox="true"/>
            <p:nvPr/>
          </p:nvSpPr>
          <p:spPr>
            <a:xfrm>
              <a:off x="0" y="-47625"/>
              <a:ext cx="2208957" cy="2492859"/>
            </a:xfrm>
            <a:prstGeom prst="rect">
              <a:avLst/>
            </a:prstGeom>
          </p:spPr>
          <p:txBody>
            <a:bodyPr anchor="ctr" rtlCol="false" tIns="50800" lIns="50800" bIns="50800" rIns="50800"/>
            <a:lstStyle/>
            <a:p>
              <a:pPr algn="ctr">
                <a:lnSpc>
                  <a:spcPts val="3359"/>
                </a:lnSpc>
              </a:pPr>
            </a:p>
          </p:txBody>
        </p:sp>
      </p:grpSp>
      <p:grpSp>
        <p:nvGrpSpPr>
          <p:cNvPr name="Group 8" id="8"/>
          <p:cNvGrpSpPr/>
          <p:nvPr/>
        </p:nvGrpSpPr>
        <p:grpSpPr>
          <a:xfrm rot="0">
            <a:off x="76352" y="452332"/>
            <a:ext cx="9067648" cy="9382336"/>
            <a:chOff x="0" y="0"/>
            <a:chExt cx="1404816" cy="1453569"/>
          </a:xfrm>
        </p:grpSpPr>
        <p:sp>
          <p:nvSpPr>
            <p:cNvPr name="Freeform 9" id="9"/>
            <p:cNvSpPr/>
            <p:nvPr/>
          </p:nvSpPr>
          <p:spPr>
            <a:xfrm flipH="false" flipV="false" rot="0">
              <a:off x="0" y="0"/>
              <a:ext cx="1404816" cy="1453569"/>
            </a:xfrm>
            <a:custGeom>
              <a:avLst/>
              <a:gdLst/>
              <a:ahLst/>
              <a:cxnLst/>
              <a:rect r="r" b="b" t="t" l="l"/>
              <a:pathLst>
                <a:path h="1453569" w="1404816">
                  <a:moveTo>
                    <a:pt x="19637" y="0"/>
                  </a:moveTo>
                  <a:lnTo>
                    <a:pt x="1385179" y="0"/>
                  </a:lnTo>
                  <a:cubicBezTo>
                    <a:pt x="1390387" y="0"/>
                    <a:pt x="1395382" y="2069"/>
                    <a:pt x="1399064" y="5752"/>
                  </a:cubicBezTo>
                  <a:cubicBezTo>
                    <a:pt x="1402747" y="9434"/>
                    <a:pt x="1404816" y="14429"/>
                    <a:pt x="1404816" y="19637"/>
                  </a:cubicBezTo>
                  <a:lnTo>
                    <a:pt x="1404816" y="1433932"/>
                  </a:lnTo>
                  <a:cubicBezTo>
                    <a:pt x="1404816" y="1439140"/>
                    <a:pt x="1402747" y="1444135"/>
                    <a:pt x="1399064" y="1447818"/>
                  </a:cubicBezTo>
                  <a:cubicBezTo>
                    <a:pt x="1395382" y="1451500"/>
                    <a:pt x="1390387" y="1453569"/>
                    <a:pt x="1385179" y="1453569"/>
                  </a:cubicBezTo>
                  <a:lnTo>
                    <a:pt x="19637" y="1453569"/>
                  </a:lnTo>
                  <a:cubicBezTo>
                    <a:pt x="14429" y="1453569"/>
                    <a:pt x="9434" y="1451500"/>
                    <a:pt x="5752" y="1447818"/>
                  </a:cubicBezTo>
                  <a:cubicBezTo>
                    <a:pt x="2069" y="1444135"/>
                    <a:pt x="0" y="1439140"/>
                    <a:pt x="0" y="1433932"/>
                  </a:cubicBezTo>
                  <a:lnTo>
                    <a:pt x="0" y="19637"/>
                  </a:lnTo>
                  <a:cubicBezTo>
                    <a:pt x="0" y="14429"/>
                    <a:pt x="2069" y="9434"/>
                    <a:pt x="5752" y="5752"/>
                  </a:cubicBezTo>
                  <a:cubicBezTo>
                    <a:pt x="9434" y="2069"/>
                    <a:pt x="14429" y="0"/>
                    <a:pt x="19637" y="0"/>
                  </a:cubicBezTo>
                  <a:close/>
                </a:path>
              </a:pathLst>
            </a:custGeom>
            <a:blipFill>
              <a:blip r:embed="rId2"/>
              <a:stretch>
                <a:fillRect l="-18980" t="0" r="-18980" b="0"/>
              </a:stretch>
            </a:blipFill>
          </p:spPr>
        </p:sp>
      </p:grpSp>
      <p:sp>
        <p:nvSpPr>
          <p:cNvPr name="Freeform 10" id="10"/>
          <p:cNvSpPr/>
          <p:nvPr/>
        </p:nvSpPr>
        <p:spPr>
          <a:xfrm flipH="false" flipV="false" rot="0">
            <a:off x="10513874" y="3098381"/>
            <a:ext cx="7605581" cy="5704186"/>
          </a:xfrm>
          <a:custGeom>
            <a:avLst/>
            <a:gdLst/>
            <a:ahLst/>
            <a:cxnLst/>
            <a:rect r="r" b="b" t="t" l="l"/>
            <a:pathLst>
              <a:path h="5704186" w="7605581">
                <a:moveTo>
                  <a:pt x="0" y="0"/>
                </a:moveTo>
                <a:lnTo>
                  <a:pt x="7605581" y="0"/>
                </a:lnTo>
                <a:lnTo>
                  <a:pt x="7605581" y="5704185"/>
                </a:lnTo>
                <a:lnTo>
                  <a:pt x="0" y="5704185"/>
                </a:lnTo>
                <a:lnTo>
                  <a:pt x="0" y="0"/>
                </a:lnTo>
                <a:close/>
              </a:path>
            </a:pathLst>
          </a:custGeom>
          <a:blipFill>
            <a:blip r:embed="rId2"/>
            <a:stretch>
              <a:fillRect l="0" t="0" r="0" b="0"/>
            </a:stretch>
          </a:blipFill>
        </p:spPr>
      </p:sp>
      <p:sp>
        <p:nvSpPr>
          <p:cNvPr name="TextBox 11" id="11"/>
          <p:cNvSpPr txBox="true"/>
          <p:nvPr/>
        </p:nvSpPr>
        <p:spPr>
          <a:xfrm rot="0">
            <a:off x="2101343" y="683726"/>
            <a:ext cx="4531801" cy="1790641"/>
          </a:xfrm>
          <a:prstGeom prst="rect">
            <a:avLst/>
          </a:prstGeom>
        </p:spPr>
        <p:txBody>
          <a:bodyPr anchor="t" rtlCol="false" tIns="0" lIns="0" bIns="0" rIns="0">
            <a:spAutoFit/>
          </a:bodyPr>
          <a:lstStyle/>
          <a:p>
            <a:pPr algn="l">
              <a:lnSpc>
                <a:spcPts val="13128"/>
              </a:lnSpc>
            </a:pPr>
            <a:r>
              <a:rPr lang="en-US" sz="9377">
                <a:solidFill>
                  <a:srgbClr val="0F6C80"/>
                </a:solidFill>
                <a:latin typeface="Times New Roman MT Condensed"/>
                <a:ea typeface="Times New Roman MT Condensed"/>
                <a:cs typeface="Times New Roman MT Condensed"/>
                <a:sym typeface="Times New Roman MT Condensed"/>
              </a:rPr>
              <a:t>Gastraum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F0E7D7"/>
        </a:solidFill>
      </p:bgPr>
    </p:bg>
    <p:spTree>
      <p:nvGrpSpPr>
        <p:cNvPr id="1" name=""/>
        <p:cNvGrpSpPr/>
        <p:nvPr/>
      </p:nvGrpSpPr>
      <p:grpSpPr>
        <a:xfrm>
          <a:off x="0" y="0"/>
          <a:ext cx="0" cy="0"/>
          <a:chOff x="0" y="0"/>
          <a:chExt cx="0" cy="0"/>
        </a:xfrm>
      </p:grpSpPr>
      <p:grpSp>
        <p:nvGrpSpPr>
          <p:cNvPr name="Group 2" id="2"/>
          <p:cNvGrpSpPr/>
          <p:nvPr/>
        </p:nvGrpSpPr>
        <p:grpSpPr>
          <a:xfrm rot="0">
            <a:off x="10041044" y="-663113"/>
            <a:ext cx="8759126" cy="11455380"/>
            <a:chOff x="0" y="0"/>
            <a:chExt cx="2306930" cy="3017055"/>
          </a:xfrm>
        </p:grpSpPr>
        <p:sp>
          <p:nvSpPr>
            <p:cNvPr name="Freeform 3" id="3"/>
            <p:cNvSpPr/>
            <p:nvPr/>
          </p:nvSpPr>
          <p:spPr>
            <a:xfrm flipH="false" flipV="false" rot="0">
              <a:off x="0" y="0"/>
              <a:ext cx="2306931" cy="3017055"/>
            </a:xfrm>
            <a:custGeom>
              <a:avLst/>
              <a:gdLst/>
              <a:ahLst/>
              <a:cxnLst/>
              <a:rect r="r" b="b" t="t" l="l"/>
              <a:pathLst>
                <a:path h="3017055" w="2306931">
                  <a:moveTo>
                    <a:pt x="45077" y="0"/>
                  </a:moveTo>
                  <a:lnTo>
                    <a:pt x="2261853" y="0"/>
                  </a:lnTo>
                  <a:cubicBezTo>
                    <a:pt x="2273808" y="0"/>
                    <a:pt x="2285274" y="4749"/>
                    <a:pt x="2293728" y="13203"/>
                  </a:cubicBezTo>
                  <a:cubicBezTo>
                    <a:pt x="2302181" y="21656"/>
                    <a:pt x="2306931" y="33122"/>
                    <a:pt x="2306931" y="45077"/>
                  </a:cubicBezTo>
                  <a:lnTo>
                    <a:pt x="2306931" y="2971978"/>
                  </a:lnTo>
                  <a:cubicBezTo>
                    <a:pt x="2306931" y="2983933"/>
                    <a:pt x="2302181" y="2995398"/>
                    <a:pt x="2293728" y="3003852"/>
                  </a:cubicBezTo>
                  <a:cubicBezTo>
                    <a:pt x="2285274" y="3012306"/>
                    <a:pt x="2273808" y="3017055"/>
                    <a:pt x="2261853" y="3017055"/>
                  </a:cubicBezTo>
                  <a:lnTo>
                    <a:pt x="45077" y="3017055"/>
                  </a:lnTo>
                  <a:cubicBezTo>
                    <a:pt x="33122" y="3017055"/>
                    <a:pt x="21656" y="3012306"/>
                    <a:pt x="13203" y="3003852"/>
                  </a:cubicBezTo>
                  <a:cubicBezTo>
                    <a:pt x="4749" y="2995398"/>
                    <a:pt x="0" y="2983933"/>
                    <a:pt x="0" y="2971978"/>
                  </a:cubicBezTo>
                  <a:lnTo>
                    <a:pt x="0" y="45077"/>
                  </a:lnTo>
                  <a:cubicBezTo>
                    <a:pt x="0" y="33122"/>
                    <a:pt x="4749" y="21656"/>
                    <a:pt x="13203" y="13203"/>
                  </a:cubicBezTo>
                  <a:cubicBezTo>
                    <a:pt x="21656" y="4749"/>
                    <a:pt x="33122" y="0"/>
                    <a:pt x="45077" y="0"/>
                  </a:cubicBezTo>
                  <a:close/>
                </a:path>
              </a:pathLst>
            </a:custGeom>
            <a:solidFill>
              <a:srgbClr val="FFFAF1"/>
            </a:solidFill>
          </p:spPr>
        </p:sp>
        <p:sp>
          <p:nvSpPr>
            <p:cNvPr name="TextBox 4" id="4"/>
            <p:cNvSpPr txBox="true"/>
            <p:nvPr/>
          </p:nvSpPr>
          <p:spPr>
            <a:xfrm>
              <a:off x="0" y="-47625"/>
              <a:ext cx="2306930" cy="3064680"/>
            </a:xfrm>
            <a:prstGeom prst="rect">
              <a:avLst/>
            </a:prstGeom>
          </p:spPr>
          <p:txBody>
            <a:bodyPr anchor="ctr" rtlCol="false" tIns="50800" lIns="50800" bIns="50800" rIns="50800"/>
            <a:lstStyle/>
            <a:p>
              <a:pPr algn="ctr">
                <a:lnSpc>
                  <a:spcPts val="3359"/>
                </a:lnSpc>
              </a:pPr>
            </a:p>
          </p:txBody>
        </p:sp>
      </p:grpSp>
      <p:grpSp>
        <p:nvGrpSpPr>
          <p:cNvPr name="Group 5" id="5"/>
          <p:cNvGrpSpPr/>
          <p:nvPr/>
        </p:nvGrpSpPr>
        <p:grpSpPr>
          <a:xfrm rot="0">
            <a:off x="8661262" y="467910"/>
            <a:ext cx="9067648" cy="9382336"/>
            <a:chOff x="0" y="0"/>
            <a:chExt cx="1404816" cy="1453569"/>
          </a:xfrm>
        </p:grpSpPr>
        <p:sp>
          <p:nvSpPr>
            <p:cNvPr name="Freeform 6" id="6"/>
            <p:cNvSpPr/>
            <p:nvPr/>
          </p:nvSpPr>
          <p:spPr>
            <a:xfrm flipH="false" flipV="false" rot="0">
              <a:off x="0" y="0"/>
              <a:ext cx="1404816" cy="1453569"/>
            </a:xfrm>
            <a:custGeom>
              <a:avLst/>
              <a:gdLst/>
              <a:ahLst/>
              <a:cxnLst/>
              <a:rect r="r" b="b" t="t" l="l"/>
              <a:pathLst>
                <a:path h="1453569" w="1404816">
                  <a:moveTo>
                    <a:pt x="19637" y="0"/>
                  </a:moveTo>
                  <a:lnTo>
                    <a:pt x="1385179" y="0"/>
                  </a:lnTo>
                  <a:cubicBezTo>
                    <a:pt x="1390387" y="0"/>
                    <a:pt x="1395382" y="2069"/>
                    <a:pt x="1399064" y="5752"/>
                  </a:cubicBezTo>
                  <a:cubicBezTo>
                    <a:pt x="1402747" y="9434"/>
                    <a:pt x="1404816" y="14429"/>
                    <a:pt x="1404816" y="19637"/>
                  </a:cubicBezTo>
                  <a:lnTo>
                    <a:pt x="1404816" y="1433932"/>
                  </a:lnTo>
                  <a:cubicBezTo>
                    <a:pt x="1404816" y="1439140"/>
                    <a:pt x="1402747" y="1444135"/>
                    <a:pt x="1399064" y="1447818"/>
                  </a:cubicBezTo>
                  <a:cubicBezTo>
                    <a:pt x="1395382" y="1451500"/>
                    <a:pt x="1390387" y="1453569"/>
                    <a:pt x="1385179" y="1453569"/>
                  </a:cubicBezTo>
                  <a:lnTo>
                    <a:pt x="19637" y="1453569"/>
                  </a:lnTo>
                  <a:cubicBezTo>
                    <a:pt x="14429" y="1453569"/>
                    <a:pt x="9434" y="1451500"/>
                    <a:pt x="5752" y="1447818"/>
                  </a:cubicBezTo>
                  <a:cubicBezTo>
                    <a:pt x="2069" y="1444135"/>
                    <a:pt x="0" y="1439140"/>
                    <a:pt x="0" y="1433932"/>
                  </a:cubicBezTo>
                  <a:lnTo>
                    <a:pt x="0" y="19637"/>
                  </a:lnTo>
                  <a:cubicBezTo>
                    <a:pt x="0" y="14429"/>
                    <a:pt x="2069" y="9434"/>
                    <a:pt x="5752" y="5752"/>
                  </a:cubicBezTo>
                  <a:cubicBezTo>
                    <a:pt x="9434" y="2069"/>
                    <a:pt x="14429" y="0"/>
                    <a:pt x="19637" y="0"/>
                  </a:cubicBezTo>
                  <a:close/>
                </a:path>
              </a:pathLst>
            </a:custGeom>
            <a:blipFill>
              <a:blip r:embed="rId2"/>
              <a:stretch>
                <a:fillRect l="-1646" t="0" r="-1646" b="0"/>
              </a:stretch>
            </a:blipFill>
          </p:spPr>
        </p:sp>
      </p:grpSp>
      <p:grpSp>
        <p:nvGrpSpPr>
          <p:cNvPr name="Group 7" id="7"/>
          <p:cNvGrpSpPr/>
          <p:nvPr/>
        </p:nvGrpSpPr>
        <p:grpSpPr>
          <a:xfrm rot="0">
            <a:off x="-349899" y="1022600"/>
            <a:ext cx="8387134" cy="10586220"/>
            <a:chOff x="0" y="0"/>
            <a:chExt cx="2208957" cy="2788140"/>
          </a:xfrm>
        </p:grpSpPr>
        <p:sp>
          <p:nvSpPr>
            <p:cNvPr name="Freeform 8" id="8"/>
            <p:cNvSpPr/>
            <p:nvPr/>
          </p:nvSpPr>
          <p:spPr>
            <a:xfrm flipH="false" flipV="false" rot="0">
              <a:off x="0" y="0"/>
              <a:ext cx="2208957" cy="2788140"/>
            </a:xfrm>
            <a:custGeom>
              <a:avLst/>
              <a:gdLst/>
              <a:ahLst/>
              <a:cxnLst/>
              <a:rect r="r" b="b" t="t" l="l"/>
              <a:pathLst>
                <a:path h="2788140" w="2208957">
                  <a:moveTo>
                    <a:pt x="47077" y="0"/>
                  </a:moveTo>
                  <a:lnTo>
                    <a:pt x="2161881" y="0"/>
                  </a:lnTo>
                  <a:cubicBezTo>
                    <a:pt x="2174366" y="0"/>
                    <a:pt x="2186340" y="4960"/>
                    <a:pt x="2195169" y="13788"/>
                  </a:cubicBezTo>
                  <a:cubicBezTo>
                    <a:pt x="2203997" y="22617"/>
                    <a:pt x="2208957" y="34591"/>
                    <a:pt x="2208957" y="47077"/>
                  </a:cubicBezTo>
                  <a:lnTo>
                    <a:pt x="2208957" y="2741064"/>
                  </a:lnTo>
                  <a:cubicBezTo>
                    <a:pt x="2208957" y="2753549"/>
                    <a:pt x="2203997" y="2765523"/>
                    <a:pt x="2195169" y="2774352"/>
                  </a:cubicBezTo>
                  <a:cubicBezTo>
                    <a:pt x="2186340" y="2783180"/>
                    <a:pt x="2174366" y="2788140"/>
                    <a:pt x="2161881" y="2788140"/>
                  </a:cubicBezTo>
                  <a:lnTo>
                    <a:pt x="47077" y="2788140"/>
                  </a:lnTo>
                  <a:cubicBezTo>
                    <a:pt x="21077" y="2788140"/>
                    <a:pt x="0" y="2767063"/>
                    <a:pt x="0" y="2741064"/>
                  </a:cubicBezTo>
                  <a:lnTo>
                    <a:pt x="0" y="47077"/>
                  </a:lnTo>
                  <a:cubicBezTo>
                    <a:pt x="0" y="34591"/>
                    <a:pt x="4960" y="22617"/>
                    <a:pt x="13788" y="13788"/>
                  </a:cubicBezTo>
                  <a:cubicBezTo>
                    <a:pt x="22617" y="4960"/>
                    <a:pt x="34591" y="0"/>
                    <a:pt x="47077" y="0"/>
                  </a:cubicBezTo>
                  <a:close/>
                </a:path>
              </a:pathLst>
            </a:custGeom>
            <a:solidFill>
              <a:srgbClr val="FFFAF1"/>
            </a:solidFill>
          </p:spPr>
        </p:sp>
        <p:sp>
          <p:nvSpPr>
            <p:cNvPr name="TextBox 9" id="9"/>
            <p:cNvSpPr txBox="true"/>
            <p:nvPr/>
          </p:nvSpPr>
          <p:spPr>
            <a:xfrm>
              <a:off x="0" y="-47625"/>
              <a:ext cx="2208957" cy="2835765"/>
            </a:xfrm>
            <a:prstGeom prst="rect">
              <a:avLst/>
            </a:prstGeom>
          </p:spPr>
          <p:txBody>
            <a:bodyPr anchor="ctr" rtlCol="false" tIns="50800" lIns="50800" bIns="50800" rIns="50800"/>
            <a:lstStyle/>
            <a:p>
              <a:pPr algn="ctr">
                <a:lnSpc>
                  <a:spcPts val="3359"/>
                </a:lnSpc>
              </a:pPr>
            </a:p>
          </p:txBody>
        </p:sp>
      </p:grpSp>
      <p:sp>
        <p:nvSpPr>
          <p:cNvPr name="Freeform 10" id="10"/>
          <p:cNvSpPr/>
          <p:nvPr/>
        </p:nvSpPr>
        <p:spPr>
          <a:xfrm flipH="false" flipV="false" rot="0">
            <a:off x="1305782" y="2351951"/>
            <a:ext cx="4917554" cy="6556739"/>
          </a:xfrm>
          <a:custGeom>
            <a:avLst/>
            <a:gdLst/>
            <a:ahLst/>
            <a:cxnLst/>
            <a:rect r="r" b="b" t="t" l="l"/>
            <a:pathLst>
              <a:path h="6556739" w="4917554">
                <a:moveTo>
                  <a:pt x="0" y="0"/>
                </a:moveTo>
                <a:lnTo>
                  <a:pt x="4917554" y="0"/>
                </a:lnTo>
                <a:lnTo>
                  <a:pt x="4917554" y="6556739"/>
                </a:lnTo>
                <a:lnTo>
                  <a:pt x="0" y="6556739"/>
                </a:lnTo>
                <a:lnTo>
                  <a:pt x="0" y="0"/>
                </a:lnTo>
                <a:close/>
              </a:path>
            </a:pathLst>
          </a:custGeom>
          <a:blipFill>
            <a:blip r:embed="rId3"/>
            <a:stretch>
              <a:fillRect l="0" t="0" r="0" b="0"/>
            </a:stretch>
          </a:blipFill>
        </p:spPr>
      </p:sp>
      <p:sp>
        <p:nvSpPr>
          <p:cNvPr name="TextBox 11" id="11"/>
          <p:cNvSpPr txBox="true"/>
          <p:nvPr/>
        </p:nvSpPr>
        <p:spPr>
          <a:xfrm rot="0">
            <a:off x="10555080" y="316230"/>
            <a:ext cx="6041455" cy="1785100"/>
          </a:xfrm>
          <a:prstGeom prst="rect">
            <a:avLst/>
          </a:prstGeom>
        </p:spPr>
        <p:txBody>
          <a:bodyPr anchor="t" rtlCol="false" tIns="0" lIns="0" bIns="0" rIns="0">
            <a:spAutoFit/>
          </a:bodyPr>
          <a:lstStyle/>
          <a:p>
            <a:pPr algn="l">
              <a:lnSpc>
                <a:spcPts val="13128"/>
              </a:lnSpc>
            </a:pPr>
            <a:r>
              <a:rPr lang="en-US" sz="9377">
                <a:solidFill>
                  <a:srgbClr val="F0E7D7"/>
                </a:solidFill>
                <a:latin typeface="Times New Roman MT Condensed"/>
                <a:ea typeface="Times New Roman MT Condensed"/>
                <a:cs typeface="Times New Roman MT Condensed"/>
                <a:sym typeface="Times New Roman MT Condensed"/>
              </a:rPr>
              <a:t>Schlafzimmer</a:t>
            </a:r>
          </a:p>
        </p:txBody>
      </p:sp>
      <p:sp>
        <p:nvSpPr>
          <p:cNvPr name="TextBox 12" id="12"/>
          <p:cNvSpPr txBox="true"/>
          <p:nvPr/>
        </p:nvSpPr>
        <p:spPr>
          <a:xfrm rot="0">
            <a:off x="10364958" y="2438207"/>
            <a:ext cx="6288974" cy="2940444"/>
          </a:xfrm>
          <a:prstGeom prst="rect">
            <a:avLst/>
          </a:prstGeom>
        </p:spPr>
        <p:txBody>
          <a:bodyPr anchor="t" rtlCol="false" tIns="0" lIns="0" bIns="0" rIns="0">
            <a:spAutoFit/>
          </a:bodyPr>
          <a:lstStyle/>
          <a:p>
            <a:pPr algn="l">
              <a:lnSpc>
                <a:spcPts val="11178"/>
              </a:lnSpc>
            </a:pPr>
            <a:r>
              <a:rPr lang="en-US" sz="7984">
                <a:solidFill>
                  <a:srgbClr val="F0E7D7"/>
                </a:solidFill>
                <a:latin typeface="Times New Roman MT Condensed"/>
                <a:ea typeface="Times New Roman MT Condensed"/>
                <a:cs typeface="Times New Roman MT Condensed"/>
                <a:sym typeface="Times New Roman MT Condensed"/>
              </a:rPr>
              <a:t>    begehbarer </a:t>
            </a:r>
          </a:p>
          <a:p>
            <a:pPr algn="l">
              <a:lnSpc>
                <a:spcPts val="11178"/>
              </a:lnSpc>
            </a:pPr>
            <a:r>
              <a:rPr lang="en-US" sz="7984">
                <a:solidFill>
                  <a:srgbClr val="F0E7D7"/>
                </a:solidFill>
                <a:latin typeface="Times New Roman MT Condensed"/>
                <a:ea typeface="Times New Roman MT Condensed"/>
                <a:cs typeface="Times New Roman MT Condensed"/>
                <a:sym typeface="Times New Roman MT Condensed"/>
              </a:rPr>
              <a:t>Kleiderschrank</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F0E7D7"/>
        </a:solidFill>
      </p:bgPr>
    </p:bg>
    <p:spTree>
      <p:nvGrpSpPr>
        <p:cNvPr id="1" name=""/>
        <p:cNvGrpSpPr/>
        <p:nvPr/>
      </p:nvGrpSpPr>
      <p:grpSpPr>
        <a:xfrm>
          <a:off x="0" y="0"/>
          <a:ext cx="0" cy="0"/>
          <a:chOff x="0" y="0"/>
          <a:chExt cx="0" cy="0"/>
        </a:xfrm>
      </p:grpSpPr>
      <p:grpSp>
        <p:nvGrpSpPr>
          <p:cNvPr name="Group 2" id="2"/>
          <p:cNvGrpSpPr/>
          <p:nvPr/>
        </p:nvGrpSpPr>
        <p:grpSpPr>
          <a:xfrm rot="0">
            <a:off x="-374737" y="-636633"/>
            <a:ext cx="11135743" cy="6411641"/>
            <a:chOff x="0" y="0"/>
            <a:chExt cx="2932871" cy="1688663"/>
          </a:xfrm>
        </p:grpSpPr>
        <p:sp>
          <p:nvSpPr>
            <p:cNvPr name="Freeform 3" id="3"/>
            <p:cNvSpPr/>
            <p:nvPr/>
          </p:nvSpPr>
          <p:spPr>
            <a:xfrm flipH="false" flipV="false" rot="0">
              <a:off x="0" y="0"/>
              <a:ext cx="2932871" cy="1688663"/>
            </a:xfrm>
            <a:custGeom>
              <a:avLst/>
              <a:gdLst/>
              <a:ahLst/>
              <a:cxnLst/>
              <a:rect r="r" b="b" t="t" l="l"/>
              <a:pathLst>
                <a:path h="1688663" w="2932871">
                  <a:moveTo>
                    <a:pt x="35457" y="0"/>
                  </a:moveTo>
                  <a:lnTo>
                    <a:pt x="2897414" y="0"/>
                  </a:lnTo>
                  <a:cubicBezTo>
                    <a:pt x="2916996" y="0"/>
                    <a:pt x="2932871" y="15875"/>
                    <a:pt x="2932871" y="35457"/>
                  </a:cubicBezTo>
                  <a:lnTo>
                    <a:pt x="2932871" y="1653206"/>
                  </a:lnTo>
                  <a:cubicBezTo>
                    <a:pt x="2932871" y="1672788"/>
                    <a:pt x="2916996" y="1688663"/>
                    <a:pt x="2897414" y="1688663"/>
                  </a:cubicBezTo>
                  <a:lnTo>
                    <a:pt x="35457" y="1688663"/>
                  </a:lnTo>
                  <a:cubicBezTo>
                    <a:pt x="15875" y="1688663"/>
                    <a:pt x="0" y="1672788"/>
                    <a:pt x="0" y="1653206"/>
                  </a:cubicBezTo>
                  <a:lnTo>
                    <a:pt x="0" y="35457"/>
                  </a:lnTo>
                  <a:cubicBezTo>
                    <a:pt x="0" y="15875"/>
                    <a:pt x="15875" y="0"/>
                    <a:pt x="35457" y="0"/>
                  </a:cubicBezTo>
                  <a:close/>
                </a:path>
              </a:pathLst>
            </a:custGeom>
            <a:solidFill>
              <a:srgbClr val="FFFAF1"/>
            </a:solidFill>
          </p:spPr>
        </p:sp>
        <p:sp>
          <p:nvSpPr>
            <p:cNvPr name="TextBox 4" id="4"/>
            <p:cNvSpPr txBox="true"/>
            <p:nvPr/>
          </p:nvSpPr>
          <p:spPr>
            <a:xfrm>
              <a:off x="0" y="-47625"/>
              <a:ext cx="2932871" cy="1736288"/>
            </a:xfrm>
            <a:prstGeom prst="rect">
              <a:avLst/>
            </a:prstGeom>
          </p:spPr>
          <p:txBody>
            <a:bodyPr anchor="ctr" rtlCol="false" tIns="50800" lIns="50800" bIns="50800" rIns="50800"/>
            <a:lstStyle/>
            <a:p>
              <a:pPr algn="ctr">
                <a:lnSpc>
                  <a:spcPts val="3359"/>
                </a:lnSpc>
              </a:pPr>
            </a:p>
          </p:txBody>
        </p:sp>
      </p:grpSp>
      <p:grpSp>
        <p:nvGrpSpPr>
          <p:cNvPr name="Group 5" id="5"/>
          <p:cNvGrpSpPr/>
          <p:nvPr/>
        </p:nvGrpSpPr>
        <p:grpSpPr>
          <a:xfrm rot="0">
            <a:off x="465499" y="467910"/>
            <a:ext cx="10994384" cy="5807160"/>
            <a:chOff x="0" y="0"/>
            <a:chExt cx="1703318" cy="899681"/>
          </a:xfrm>
        </p:grpSpPr>
        <p:sp>
          <p:nvSpPr>
            <p:cNvPr name="Freeform 6" id="6"/>
            <p:cNvSpPr/>
            <p:nvPr/>
          </p:nvSpPr>
          <p:spPr>
            <a:xfrm flipH="false" flipV="false" rot="0">
              <a:off x="0" y="0"/>
              <a:ext cx="1703318" cy="899681"/>
            </a:xfrm>
            <a:custGeom>
              <a:avLst/>
              <a:gdLst/>
              <a:ahLst/>
              <a:cxnLst/>
              <a:rect r="r" b="b" t="t" l="l"/>
              <a:pathLst>
                <a:path h="899681" w="1703318">
                  <a:moveTo>
                    <a:pt x="16196" y="0"/>
                  </a:moveTo>
                  <a:lnTo>
                    <a:pt x="1687122" y="0"/>
                  </a:lnTo>
                  <a:cubicBezTo>
                    <a:pt x="1696067" y="0"/>
                    <a:pt x="1703318" y="7251"/>
                    <a:pt x="1703318" y="16196"/>
                  </a:cubicBezTo>
                  <a:lnTo>
                    <a:pt x="1703318" y="883485"/>
                  </a:lnTo>
                  <a:cubicBezTo>
                    <a:pt x="1703318" y="887781"/>
                    <a:pt x="1701612" y="891900"/>
                    <a:pt x="1698574" y="894937"/>
                  </a:cubicBezTo>
                  <a:cubicBezTo>
                    <a:pt x="1695537" y="897975"/>
                    <a:pt x="1691417" y="899681"/>
                    <a:pt x="1687122" y="899681"/>
                  </a:cubicBezTo>
                  <a:lnTo>
                    <a:pt x="16196" y="899681"/>
                  </a:lnTo>
                  <a:cubicBezTo>
                    <a:pt x="7251" y="899681"/>
                    <a:pt x="0" y="892430"/>
                    <a:pt x="0" y="883485"/>
                  </a:cubicBezTo>
                  <a:lnTo>
                    <a:pt x="0" y="16196"/>
                  </a:lnTo>
                  <a:cubicBezTo>
                    <a:pt x="0" y="7251"/>
                    <a:pt x="7251" y="0"/>
                    <a:pt x="16196" y="0"/>
                  </a:cubicBezTo>
                  <a:close/>
                </a:path>
              </a:pathLst>
            </a:custGeom>
            <a:blipFill>
              <a:blip r:embed="rId2"/>
              <a:stretch>
                <a:fillRect l="0" t="-20996" r="0" b="-20996"/>
              </a:stretch>
            </a:blipFill>
          </p:spPr>
        </p:sp>
      </p:grpSp>
      <p:grpSp>
        <p:nvGrpSpPr>
          <p:cNvPr name="Group 7" id="7"/>
          <p:cNvGrpSpPr/>
          <p:nvPr/>
        </p:nvGrpSpPr>
        <p:grpSpPr>
          <a:xfrm rot="0">
            <a:off x="12582379" y="4407106"/>
            <a:ext cx="6217180" cy="6411641"/>
            <a:chOff x="0" y="0"/>
            <a:chExt cx="1637447" cy="1688663"/>
          </a:xfrm>
        </p:grpSpPr>
        <p:sp>
          <p:nvSpPr>
            <p:cNvPr name="Freeform 8" id="8"/>
            <p:cNvSpPr/>
            <p:nvPr/>
          </p:nvSpPr>
          <p:spPr>
            <a:xfrm flipH="false" flipV="false" rot="0">
              <a:off x="0" y="0"/>
              <a:ext cx="1637447" cy="1688663"/>
            </a:xfrm>
            <a:custGeom>
              <a:avLst/>
              <a:gdLst/>
              <a:ahLst/>
              <a:cxnLst/>
              <a:rect r="r" b="b" t="t" l="l"/>
              <a:pathLst>
                <a:path h="1688663" w="1637447">
                  <a:moveTo>
                    <a:pt x="63508" y="0"/>
                  </a:moveTo>
                  <a:lnTo>
                    <a:pt x="1573939" y="0"/>
                  </a:lnTo>
                  <a:cubicBezTo>
                    <a:pt x="1609013" y="0"/>
                    <a:pt x="1637447" y="28433"/>
                    <a:pt x="1637447" y="63508"/>
                  </a:cubicBezTo>
                  <a:lnTo>
                    <a:pt x="1637447" y="1625155"/>
                  </a:lnTo>
                  <a:cubicBezTo>
                    <a:pt x="1637447" y="1641998"/>
                    <a:pt x="1630756" y="1658152"/>
                    <a:pt x="1618846" y="1670062"/>
                  </a:cubicBezTo>
                  <a:cubicBezTo>
                    <a:pt x="1606936" y="1681972"/>
                    <a:pt x="1590782" y="1688663"/>
                    <a:pt x="1573939" y="1688663"/>
                  </a:cubicBezTo>
                  <a:lnTo>
                    <a:pt x="63508" y="1688663"/>
                  </a:lnTo>
                  <a:cubicBezTo>
                    <a:pt x="46664" y="1688663"/>
                    <a:pt x="30511" y="1681972"/>
                    <a:pt x="18601" y="1670062"/>
                  </a:cubicBezTo>
                  <a:cubicBezTo>
                    <a:pt x="6691" y="1658152"/>
                    <a:pt x="0" y="1641998"/>
                    <a:pt x="0" y="1625155"/>
                  </a:cubicBezTo>
                  <a:lnTo>
                    <a:pt x="0" y="63508"/>
                  </a:lnTo>
                  <a:cubicBezTo>
                    <a:pt x="0" y="46664"/>
                    <a:pt x="6691" y="30511"/>
                    <a:pt x="18601" y="18601"/>
                  </a:cubicBezTo>
                  <a:cubicBezTo>
                    <a:pt x="30511" y="6691"/>
                    <a:pt x="46664" y="0"/>
                    <a:pt x="63508" y="0"/>
                  </a:cubicBezTo>
                  <a:close/>
                </a:path>
              </a:pathLst>
            </a:custGeom>
            <a:solidFill>
              <a:srgbClr val="FFFAF1"/>
            </a:solidFill>
          </p:spPr>
        </p:sp>
        <p:sp>
          <p:nvSpPr>
            <p:cNvPr name="TextBox 9" id="9"/>
            <p:cNvSpPr txBox="true"/>
            <p:nvPr/>
          </p:nvSpPr>
          <p:spPr>
            <a:xfrm>
              <a:off x="0" y="-47625"/>
              <a:ext cx="1637447" cy="1736288"/>
            </a:xfrm>
            <a:prstGeom prst="rect">
              <a:avLst/>
            </a:prstGeom>
          </p:spPr>
          <p:txBody>
            <a:bodyPr anchor="ctr" rtlCol="false" tIns="50800" lIns="50800" bIns="50800" rIns="50800"/>
            <a:lstStyle/>
            <a:p>
              <a:pPr algn="ctr">
                <a:lnSpc>
                  <a:spcPts val="3359"/>
                </a:lnSpc>
              </a:pPr>
            </a:p>
          </p:txBody>
        </p:sp>
      </p:grpSp>
      <p:grpSp>
        <p:nvGrpSpPr>
          <p:cNvPr name="Group 10" id="10"/>
          <p:cNvGrpSpPr/>
          <p:nvPr/>
        </p:nvGrpSpPr>
        <p:grpSpPr>
          <a:xfrm rot="0">
            <a:off x="-602341" y="6953572"/>
            <a:ext cx="11363347" cy="3686593"/>
            <a:chOff x="0" y="0"/>
            <a:chExt cx="2992816" cy="970954"/>
          </a:xfrm>
        </p:grpSpPr>
        <p:sp>
          <p:nvSpPr>
            <p:cNvPr name="Freeform 11" id="11"/>
            <p:cNvSpPr/>
            <p:nvPr/>
          </p:nvSpPr>
          <p:spPr>
            <a:xfrm flipH="false" flipV="false" rot="0">
              <a:off x="0" y="0"/>
              <a:ext cx="2992816" cy="970954"/>
            </a:xfrm>
            <a:custGeom>
              <a:avLst/>
              <a:gdLst/>
              <a:ahLst/>
              <a:cxnLst/>
              <a:rect r="r" b="b" t="t" l="l"/>
              <a:pathLst>
                <a:path h="970954" w="2992816">
                  <a:moveTo>
                    <a:pt x="34747" y="0"/>
                  </a:moveTo>
                  <a:lnTo>
                    <a:pt x="2958069" y="0"/>
                  </a:lnTo>
                  <a:cubicBezTo>
                    <a:pt x="2967285" y="0"/>
                    <a:pt x="2976122" y="3661"/>
                    <a:pt x="2982639" y="10177"/>
                  </a:cubicBezTo>
                  <a:cubicBezTo>
                    <a:pt x="2989155" y="16693"/>
                    <a:pt x="2992816" y="25531"/>
                    <a:pt x="2992816" y="34747"/>
                  </a:cubicBezTo>
                  <a:lnTo>
                    <a:pt x="2992816" y="936208"/>
                  </a:lnTo>
                  <a:cubicBezTo>
                    <a:pt x="2992816" y="945423"/>
                    <a:pt x="2989155" y="954261"/>
                    <a:pt x="2982639" y="960777"/>
                  </a:cubicBezTo>
                  <a:cubicBezTo>
                    <a:pt x="2976122" y="967294"/>
                    <a:pt x="2967285" y="970954"/>
                    <a:pt x="2958069" y="970954"/>
                  </a:cubicBezTo>
                  <a:lnTo>
                    <a:pt x="34747" y="970954"/>
                  </a:lnTo>
                  <a:cubicBezTo>
                    <a:pt x="25531" y="970954"/>
                    <a:pt x="16693" y="967294"/>
                    <a:pt x="10177" y="960777"/>
                  </a:cubicBezTo>
                  <a:cubicBezTo>
                    <a:pt x="3661" y="954261"/>
                    <a:pt x="0" y="945423"/>
                    <a:pt x="0" y="936208"/>
                  </a:cubicBezTo>
                  <a:lnTo>
                    <a:pt x="0" y="34747"/>
                  </a:lnTo>
                  <a:cubicBezTo>
                    <a:pt x="0" y="25531"/>
                    <a:pt x="3661" y="16693"/>
                    <a:pt x="10177" y="10177"/>
                  </a:cubicBezTo>
                  <a:cubicBezTo>
                    <a:pt x="16693" y="3661"/>
                    <a:pt x="25531" y="0"/>
                    <a:pt x="34747" y="0"/>
                  </a:cubicBezTo>
                  <a:close/>
                </a:path>
              </a:pathLst>
            </a:custGeom>
            <a:solidFill>
              <a:srgbClr val="FFFAF1"/>
            </a:solidFill>
          </p:spPr>
        </p:sp>
        <p:sp>
          <p:nvSpPr>
            <p:cNvPr name="TextBox 12" id="12"/>
            <p:cNvSpPr txBox="true"/>
            <p:nvPr/>
          </p:nvSpPr>
          <p:spPr>
            <a:xfrm>
              <a:off x="0" y="-47625"/>
              <a:ext cx="2992816" cy="1018579"/>
            </a:xfrm>
            <a:prstGeom prst="rect">
              <a:avLst/>
            </a:prstGeom>
          </p:spPr>
          <p:txBody>
            <a:bodyPr anchor="ctr" rtlCol="false" tIns="50800" lIns="50800" bIns="50800" rIns="50800"/>
            <a:lstStyle/>
            <a:p>
              <a:pPr algn="ctr">
                <a:lnSpc>
                  <a:spcPts val="3359"/>
                </a:lnSpc>
              </a:pPr>
            </a:p>
          </p:txBody>
        </p:sp>
      </p:grpSp>
      <p:grpSp>
        <p:nvGrpSpPr>
          <p:cNvPr name="Group 13" id="13"/>
          <p:cNvGrpSpPr/>
          <p:nvPr/>
        </p:nvGrpSpPr>
        <p:grpSpPr>
          <a:xfrm rot="0">
            <a:off x="12012930" y="467910"/>
            <a:ext cx="5885048" cy="9382336"/>
            <a:chOff x="0" y="0"/>
            <a:chExt cx="911748" cy="1453569"/>
          </a:xfrm>
        </p:grpSpPr>
        <p:sp>
          <p:nvSpPr>
            <p:cNvPr name="Freeform 14" id="14"/>
            <p:cNvSpPr/>
            <p:nvPr/>
          </p:nvSpPr>
          <p:spPr>
            <a:xfrm flipH="false" flipV="false" rot="0">
              <a:off x="0" y="0"/>
              <a:ext cx="911748" cy="1453569"/>
            </a:xfrm>
            <a:custGeom>
              <a:avLst/>
              <a:gdLst/>
              <a:ahLst/>
              <a:cxnLst/>
              <a:rect r="r" b="b" t="t" l="l"/>
              <a:pathLst>
                <a:path h="1453569" w="911748">
                  <a:moveTo>
                    <a:pt x="30257" y="0"/>
                  </a:moveTo>
                  <a:lnTo>
                    <a:pt x="881491" y="0"/>
                  </a:lnTo>
                  <a:cubicBezTo>
                    <a:pt x="898201" y="0"/>
                    <a:pt x="911748" y="13547"/>
                    <a:pt x="911748" y="30257"/>
                  </a:cubicBezTo>
                  <a:lnTo>
                    <a:pt x="911748" y="1423312"/>
                  </a:lnTo>
                  <a:cubicBezTo>
                    <a:pt x="911748" y="1431337"/>
                    <a:pt x="908560" y="1439033"/>
                    <a:pt x="902886" y="1444707"/>
                  </a:cubicBezTo>
                  <a:cubicBezTo>
                    <a:pt x="897212" y="1450382"/>
                    <a:pt x="889516" y="1453569"/>
                    <a:pt x="881491" y="1453569"/>
                  </a:cubicBezTo>
                  <a:lnTo>
                    <a:pt x="30257" y="1453569"/>
                  </a:lnTo>
                  <a:cubicBezTo>
                    <a:pt x="13547" y="1453569"/>
                    <a:pt x="0" y="1440023"/>
                    <a:pt x="0" y="1423312"/>
                  </a:cubicBezTo>
                  <a:lnTo>
                    <a:pt x="0" y="30257"/>
                  </a:lnTo>
                  <a:cubicBezTo>
                    <a:pt x="0" y="13547"/>
                    <a:pt x="13547" y="0"/>
                    <a:pt x="30257" y="0"/>
                  </a:cubicBezTo>
                  <a:close/>
                </a:path>
              </a:pathLst>
            </a:custGeom>
            <a:blipFill>
              <a:blip r:embed="rId3"/>
              <a:stretch>
                <a:fillRect l="-56284" t="0" r="-56284" b="0"/>
              </a:stretch>
            </a:blipFill>
          </p:spPr>
        </p:sp>
      </p:grpSp>
      <p:sp>
        <p:nvSpPr>
          <p:cNvPr name="TextBox 15" id="15"/>
          <p:cNvSpPr txBox="true"/>
          <p:nvPr/>
        </p:nvSpPr>
        <p:spPr>
          <a:xfrm rot="0">
            <a:off x="609278" y="6858322"/>
            <a:ext cx="9632317" cy="3401669"/>
          </a:xfrm>
          <a:prstGeom prst="rect">
            <a:avLst/>
          </a:prstGeom>
        </p:spPr>
        <p:txBody>
          <a:bodyPr anchor="t" rtlCol="false" tIns="0" lIns="0" bIns="0" rIns="0">
            <a:spAutoFit/>
          </a:bodyPr>
          <a:lstStyle/>
          <a:p>
            <a:pPr algn="l">
              <a:lnSpc>
                <a:spcPts val="6756"/>
              </a:lnSpc>
            </a:pPr>
            <a:r>
              <a:rPr lang="en-US" sz="4826">
                <a:solidFill>
                  <a:srgbClr val="766A60"/>
                </a:solidFill>
                <a:latin typeface="Aileron"/>
                <a:ea typeface="Aileron"/>
                <a:cs typeface="Aileron"/>
                <a:sym typeface="Aileron"/>
              </a:rPr>
              <a:t>Ex</a:t>
            </a:r>
            <a:r>
              <a:rPr lang="en-US" sz="4826">
                <a:solidFill>
                  <a:srgbClr val="766A60"/>
                </a:solidFill>
                <a:latin typeface="Aileron"/>
                <a:ea typeface="Aileron"/>
                <a:cs typeface="Aileron"/>
                <a:sym typeface="Aileron"/>
              </a:rPr>
              <a:t>klusives Wohn -und Geschäftshaus mit zusätzlichem Grundstück in Eberbach</a:t>
            </a:r>
          </a:p>
          <a:p>
            <a:pPr algn="l">
              <a:lnSpc>
                <a:spcPts val="6756"/>
              </a:lnSpc>
            </a:pP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FFFAF1"/>
        </a:solidFill>
      </p:bgPr>
    </p:bg>
    <p:spTree>
      <p:nvGrpSpPr>
        <p:cNvPr id="1" name=""/>
        <p:cNvGrpSpPr/>
        <p:nvPr/>
      </p:nvGrpSpPr>
      <p:grpSpPr>
        <a:xfrm>
          <a:off x="0" y="0"/>
          <a:ext cx="0" cy="0"/>
          <a:chOff x="0" y="0"/>
          <a:chExt cx="0" cy="0"/>
        </a:xfrm>
      </p:grpSpPr>
      <p:grpSp>
        <p:nvGrpSpPr>
          <p:cNvPr name="Group 2" id="2"/>
          <p:cNvGrpSpPr/>
          <p:nvPr/>
        </p:nvGrpSpPr>
        <p:grpSpPr>
          <a:xfrm rot="0">
            <a:off x="-374737" y="-636633"/>
            <a:ext cx="8077141" cy="11455380"/>
            <a:chOff x="0" y="0"/>
            <a:chExt cx="2127313" cy="3017055"/>
          </a:xfrm>
        </p:grpSpPr>
        <p:sp>
          <p:nvSpPr>
            <p:cNvPr name="Freeform 3" id="3"/>
            <p:cNvSpPr/>
            <p:nvPr/>
          </p:nvSpPr>
          <p:spPr>
            <a:xfrm flipH="false" flipV="false" rot="0">
              <a:off x="0" y="0"/>
              <a:ext cx="2127313" cy="3017055"/>
            </a:xfrm>
            <a:custGeom>
              <a:avLst/>
              <a:gdLst/>
              <a:ahLst/>
              <a:cxnLst/>
              <a:rect r="r" b="b" t="t" l="l"/>
              <a:pathLst>
                <a:path h="3017055" w="2127313">
                  <a:moveTo>
                    <a:pt x="48883" y="0"/>
                  </a:moveTo>
                  <a:lnTo>
                    <a:pt x="2078429" y="0"/>
                  </a:lnTo>
                  <a:cubicBezTo>
                    <a:pt x="2091394" y="0"/>
                    <a:pt x="2103828" y="5150"/>
                    <a:pt x="2112995" y="14318"/>
                  </a:cubicBezTo>
                  <a:cubicBezTo>
                    <a:pt x="2122163" y="23485"/>
                    <a:pt x="2127313" y="35919"/>
                    <a:pt x="2127313" y="48883"/>
                  </a:cubicBezTo>
                  <a:lnTo>
                    <a:pt x="2127313" y="2968171"/>
                  </a:lnTo>
                  <a:cubicBezTo>
                    <a:pt x="2127313" y="2995169"/>
                    <a:pt x="2105427" y="3017055"/>
                    <a:pt x="2078429" y="3017055"/>
                  </a:cubicBezTo>
                  <a:lnTo>
                    <a:pt x="48883" y="3017055"/>
                  </a:lnTo>
                  <a:cubicBezTo>
                    <a:pt x="35919" y="3017055"/>
                    <a:pt x="23485" y="3011905"/>
                    <a:pt x="14318" y="3002737"/>
                  </a:cubicBezTo>
                  <a:cubicBezTo>
                    <a:pt x="5150" y="2993570"/>
                    <a:pt x="0" y="2981136"/>
                    <a:pt x="0" y="2968171"/>
                  </a:cubicBezTo>
                  <a:lnTo>
                    <a:pt x="0" y="48883"/>
                  </a:lnTo>
                  <a:cubicBezTo>
                    <a:pt x="0" y="35919"/>
                    <a:pt x="5150" y="23485"/>
                    <a:pt x="14318" y="14318"/>
                  </a:cubicBezTo>
                  <a:cubicBezTo>
                    <a:pt x="23485" y="5150"/>
                    <a:pt x="35919" y="0"/>
                    <a:pt x="48883" y="0"/>
                  </a:cubicBezTo>
                  <a:close/>
                </a:path>
              </a:pathLst>
            </a:custGeom>
            <a:solidFill>
              <a:srgbClr val="EFE5D9"/>
            </a:solidFill>
          </p:spPr>
        </p:sp>
        <p:sp>
          <p:nvSpPr>
            <p:cNvPr name="TextBox 4" id="4"/>
            <p:cNvSpPr txBox="true"/>
            <p:nvPr/>
          </p:nvSpPr>
          <p:spPr>
            <a:xfrm>
              <a:off x="0" y="-47625"/>
              <a:ext cx="2127313" cy="3064680"/>
            </a:xfrm>
            <a:prstGeom prst="rect">
              <a:avLst/>
            </a:prstGeom>
          </p:spPr>
          <p:txBody>
            <a:bodyPr anchor="ctr" rtlCol="false" tIns="50800" lIns="50800" bIns="50800" rIns="50800"/>
            <a:lstStyle/>
            <a:p>
              <a:pPr algn="ctr">
                <a:lnSpc>
                  <a:spcPts val="3359"/>
                </a:lnSpc>
              </a:pPr>
            </a:p>
          </p:txBody>
        </p:sp>
      </p:grpSp>
      <p:grpSp>
        <p:nvGrpSpPr>
          <p:cNvPr name="Group 5" id="5"/>
          <p:cNvGrpSpPr/>
          <p:nvPr/>
        </p:nvGrpSpPr>
        <p:grpSpPr>
          <a:xfrm rot="0">
            <a:off x="10123097" y="1689350"/>
            <a:ext cx="8387134" cy="7568950"/>
            <a:chOff x="0" y="0"/>
            <a:chExt cx="2208957" cy="1993468"/>
          </a:xfrm>
        </p:grpSpPr>
        <p:sp>
          <p:nvSpPr>
            <p:cNvPr name="Freeform 6" id="6"/>
            <p:cNvSpPr/>
            <p:nvPr/>
          </p:nvSpPr>
          <p:spPr>
            <a:xfrm flipH="false" flipV="false" rot="0">
              <a:off x="0" y="0"/>
              <a:ext cx="2208957" cy="1993468"/>
            </a:xfrm>
            <a:custGeom>
              <a:avLst/>
              <a:gdLst/>
              <a:ahLst/>
              <a:cxnLst/>
              <a:rect r="r" b="b" t="t" l="l"/>
              <a:pathLst>
                <a:path h="1993468" w="2208957">
                  <a:moveTo>
                    <a:pt x="47077" y="0"/>
                  </a:moveTo>
                  <a:lnTo>
                    <a:pt x="2161881" y="0"/>
                  </a:lnTo>
                  <a:cubicBezTo>
                    <a:pt x="2174366" y="0"/>
                    <a:pt x="2186340" y="4960"/>
                    <a:pt x="2195169" y="13788"/>
                  </a:cubicBezTo>
                  <a:cubicBezTo>
                    <a:pt x="2203997" y="22617"/>
                    <a:pt x="2208957" y="34591"/>
                    <a:pt x="2208957" y="47077"/>
                  </a:cubicBezTo>
                  <a:lnTo>
                    <a:pt x="2208957" y="1946392"/>
                  </a:lnTo>
                  <a:cubicBezTo>
                    <a:pt x="2208957" y="1958877"/>
                    <a:pt x="2203997" y="1970851"/>
                    <a:pt x="2195169" y="1979680"/>
                  </a:cubicBezTo>
                  <a:cubicBezTo>
                    <a:pt x="2186340" y="1988508"/>
                    <a:pt x="2174366" y="1993468"/>
                    <a:pt x="2161881" y="1993468"/>
                  </a:cubicBezTo>
                  <a:lnTo>
                    <a:pt x="47077" y="1993468"/>
                  </a:lnTo>
                  <a:cubicBezTo>
                    <a:pt x="21077" y="1993468"/>
                    <a:pt x="0" y="1972391"/>
                    <a:pt x="0" y="1946392"/>
                  </a:cubicBezTo>
                  <a:lnTo>
                    <a:pt x="0" y="47077"/>
                  </a:lnTo>
                  <a:cubicBezTo>
                    <a:pt x="0" y="34591"/>
                    <a:pt x="4960" y="22617"/>
                    <a:pt x="13788" y="13788"/>
                  </a:cubicBezTo>
                  <a:cubicBezTo>
                    <a:pt x="22617" y="4960"/>
                    <a:pt x="34591" y="0"/>
                    <a:pt x="47077" y="0"/>
                  </a:cubicBezTo>
                  <a:close/>
                </a:path>
              </a:pathLst>
            </a:custGeom>
            <a:solidFill>
              <a:srgbClr val="EFE5D9"/>
            </a:solidFill>
          </p:spPr>
        </p:sp>
        <p:sp>
          <p:nvSpPr>
            <p:cNvPr name="TextBox 7" id="7"/>
            <p:cNvSpPr txBox="true"/>
            <p:nvPr/>
          </p:nvSpPr>
          <p:spPr>
            <a:xfrm>
              <a:off x="0" y="-47625"/>
              <a:ext cx="2208957" cy="2041093"/>
            </a:xfrm>
            <a:prstGeom prst="rect">
              <a:avLst/>
            </a:prstGeom>
          </p:spPr>
          <p:txBody>
            <a:bodyPr anchor="ctr" rtlCol="false" tIns="50800" lIns="50800" bIns="50800" rIns="50800"/>
            <a:lstStyle/>
            <a:p>
              <a:pPr algn="ctr">
                <a:lnSpc>
                  <a:spcPts val="3359"/>
                </a:lnSpc>
              </a:pPr>
            </a:p>
          </p:txBody>
        </p:sp>
      </p:grpSp>
      <p:grpSp>
        <p:nvGrpSpPr>
          <p:cNvPr name="Group 8" id="8"/>
          <p:cNvGrpSpPr/>
          <p:nvPr/>
        </p:nvGrpSpPr>
        <p:grpSpPr>
          <a:xfrm rot="0">
            <a:off x="465499" y="467910"/>
            <a:ext cx="9067648" cy="9382336"/>
            <a:chOff x="0" y="0"/>
            <a:chExt cx="1404816" cy="1453569"/>
          </a:xfrm>
        </p:grpSpPr>
        <p:sp>
          <p:nvSpPr>
            <p:cNvPr name="Freeform 9" id="9"/>
            <p:cNvSpPr/>
            <p:nvPr/>
          </p:nvSpPr>
          <p:spPr>
            <a:xfrm flipH="false" flipV="false" rot="0">
              <a:off x="0" y="0"/>
              <a:ext cx="1404816" cy="1453569"/>
            </a:xfrm>
            <a:custGeom>
              <a:avLst/>
              <a:gdLst/>
              <a:ahLst/>
              <a:cxnLst/>
              <a:rect r="r" b="b" t="t" l="l"/>
              <a:pathLst>
                <a:path h="1453569" w="1404816">
                  <a:moveTo>
                    <a:pt x="19637" y="0"/>
                  </a:moveTo>
                  <a:lnTo>
                    <a:pt x="1385179" y="0"/>
                  </a:lnTo>
                  <a:cubicBezTo>
                    <a:pt x="1390387" y="0"/>
                    <a:pt x="1395382" y="2069"/>
                    <a:pt x="1399064" y="5752"/>
                  </a:cubicBezTo>
                  <a:cubicBezTo>
                    <a:pt x="1402747" y="9434"/>
                    <a:pt x="1404816" y="14429"/>
                    <a:pt x="1404816" y="19637"/>
                  </a:cubicBezTo>
                  <a:lnTo>
                    <a:pt x="1404816" y="1433932"/>
                  </a:lnTo>
                  <a:cubicBezTo>
                    <a:pt x="1404816" y="1439140"/>
                    <a:pt x="1402747" y="1444135"/>
                    <a:pt x="1399064" y="1447818"/>
                  </a:cubicBezTo>
                  <a:cubicBezTo>
                    <a:pt x="1395382" y="1451500"/>
                    <a:pt x="1390387" y="1453569"/>
                    <a:pt x="1385179" y="1453569"/>
                  </a:cubicBezTo>
                  <a:lnTo>
                    <a:pt x="19637" y="1453569"/>
                  </a:lnTo>
                  <a:cubicBezTo>
                    <a:pt x="14429" y="1453569"/>
                    <a:pt x="9434" y="1451500"/>
                    <a:pt x="5752" y="1447818"/>
                  </a:cubicBezTo>
                  <a:cubicBezTo>
                    <a:pt x="2069" y="1444135"/>
                    <a:pt x="0" y="1439140"/>
                    <a:pt x="0" y="1433932"/>
                  </a:cubicBezTo>
                  <a:lnTo>
                    <a:pt x="0" y="19637"/>
                  </a:lnTo>
                  <a:cubicBezTo>
                    <a:pt x="0" y="14429"/>
                    <a:pt x="2069" y="9434"/>
                    <a:pt x="5752" y="5752"/>
                  </a:cubicBezTo>
                  <a:cubicBezTo>
                    <a:pt x="9434" y="2069"/>
                    <a:pt x="14429" y="0"/>
                    <a:pt x="19637" y="0"/>
                  </a:cubicBezTo>
                  <a:close/>
                </a:path>
              </a:pathLst>
            </a:custGeom>
            <a:blipFill>
              <a:blip r:embed="rId2"/>
              <a:stretch>
                <a:fillRect l="-18980" t="0" r="-18980" b="0"/>
              </a:stretch>
            </a:blipFill>
          </p:spPr>
        </p:sp>
      </p:grpSp>
      <p:sp>
        <p:nvSpPr>
          <p:cNvPr name="TextBox 10" id="10"/>
          <p:cNvSpPr txBox="true"/>
          <p:nvPr/>
        </p:nvSpPr>
        <p:spPr>
          <a:xfrm rot="0">
            <a:off x="10598421" y="1719030"/>
            <a:ext cx="7089641" cy="1785100"/>
          </a:xfrm>
          <a:prstGeom prst="rect">
            <a:avLst/>
          </a:prstGeom>
        </p:spPr>
        <p:txBody>
          <a:bodyPr anchor="t" rtlCol="false" tIns="0" lIns="0" bIns="0" rIns="0">
            <a:spAutoFit/>
          </a:bodyPr>
          <a:lstStyle/>
          <a:p>
            <a:pPr algn="l">
              <a:lnSpc>
                <a:spcPts val="13128"/>
              </a:lnSpc>
            </a:pPr>
            <a:r>
              <a:rPr lang="en-US" sz="9377">
                <a:solidFill>
                  <a:srgbClr val="766A60"/>
                </a:solidFill>
                <a:latin typeface="Times New Roman MT Condensed"/>
                <a:ea typeface="Times New Roman MT Condensed"/>
                <a:cs typeface="Times New Roman MT Condensed"/>
                <a:sym typeface="Times New Roman MT Condensed"/>
              </a:rPr>
              <a:t>Objektübersicht</a:t>
            </a:r>
          </a:p>
        </p:txBody>
      </p:sp>
      <p:sp>
        <p:nvSpPr>
          <p:cNvPr name="TextBox 11" id="11"/>
          <p:cNvSpPr txBox="true"/>
          <p:nvPr/>
        </p:nvSpPr>
        <p:spPr>
          <a:xfrm rot="0">
            <a:off x="10616539" y="3770081"/>
            <a:ext cx="4206618" cy="5520441"/>
          </a:xfrm>
          <a:prstGeom prst="rect">
            <a:avLst/>
          </a:prstGeom>
        </p:spPr>
        <p:txBody>
          <a:bodyPr anchor="t" rtlCol="false" tIns="0" lIns="0" bIns="0" rIns="0">
            <a:spAutoFit/>
          </a:bodyPr>
          <a:lstStyle/>
          <a:p>
            <a:pPr algn="l">
              <a:lnSpc>
                <a:spcPts val="3976"/>
              </a:lnSpc>
            </a:pPr>
            <a:r>
              <a:rPr lang="en-US" sz="2338" b="true">
                <a:solidFill>
                  <a:srgbClr val="766A60"/>
                </a:solidFill>
                <a:latin typeface="Aileron Bold"/>
                <a:ea typeface="Aileron Bold"/>
                <a:cs typeface="Aileron Bold"/>
                <a:sym typeface="Aileron Bold"/>
              </a:rPr>
              <a:t>Woh</a:t>
            </a:r>
            <a:r>
              <a:rPr lang="en-US" sz="2338" b="true">
                <a:solidFill>
                  <a:srgbClr val="766A60"/>
                </a:solidFill>
                <a:latin typeface="Aileron Bold"/>
                <a:ea typeface="Aileron Bold"/>
                <a:cs typeface="Aileron Bold"/>
                <a:sym typeface="Aileron Bold"/>
              </a:rPr>
              <a:t>nfläche: 132 m²</a:t>
            </a:r>
          </a:p>
          <a:p>
            <a:pPr algn="l">
              <a:lnSpc>
                <a:spcPts val="3976"/>
              </a:lnSpc>
            </a:pPr>
            <a:r>
              <a:rPr lang="en-US" sz="2338" b="true">
                <a:solidFill>
                  <a:srgbClr val="766A60"/>
                </a:solidFill>
                <a:latin typeface="Aileron Bold"/>
                <a:ea typeface="Aileron Bold"/>
                <a:cs typeface="Aileron Bold"/>
                <a:sym typeface="Aileron Bold"/>
              </a:rPr>
              <a:t>Nutzfläche: 292 m²</a:t>
            </a:r>
          </a:p>
          <a:p>
            <a:pPr algn="l">
              <a:lnSpc>
                <a:spcPts val="3976"/>
              </a:lnSpc>
            </a:pPr>
            <a:r>
              <a:rPr lang="en-US" sz="2338" b="true">
                <a:solidFill>
                  <a:srgbClr val="766A60"/>
                </a:solidFill>
                <a:latin typeface="Aileron Bold"/>
                <a:ea typeface="Aileron Bold"/>
                <a:cs typeface="Aileron Bold"/>
                <a:sym typeface="Aileron Bold"/>
              </a:rPr>
              <a:t>Grundstück: 1023 m²</a:t>
            </a:r>
          </a:p>
          <a:p>
            <a:pPr algn="l">
              <a:lnSpc>
                <a:spcPts val="3976"/>
              </a:lnSpc>
            </a:pPr>
            <a:r>
              <a:rPr lang="en-US" sz="2338" b="true">
                <a:solidFill>
                  <a:srgbClr val="766A60"/>
                </a:solidFill>
                <a:latin typeface="Aileron Bold"/>
                <a:ea typeface="Aileron Bold"/>
                <a:cs typeface="Aileron Bold"/>
                <a:sym typeface="Aileron Bold"/>
              </a:rPr>
              <a:t>Zimmer: 8</a:t>
            </a:r>
          </a:p>
          <a:p>
            <a:pPr algn="l">
              <a:lnSpc>
                <a:spcPts val="3976"/>
              </a:lnSpc>
            </a:pPr>
            <a:r>
              <a:rPr lang="en-US" sz="2338" b="true">
                <a:solidFill>
                  <a:srgbClr val="766A60"/>
                </a:solidFill>
                <a:latin typeface="Aileron Bold"/>
                <a:ea typeface="Aileron Bold"/>
                <a:cs typeface="Aileron Bold"/>
                <a:sym typeface="Aileron Bold"/>
              </a:rPr>
              <a:t>Küche: 2</a:t>
            </a:r>
          </a:p>
          <a:p>
            <a:pPr algn="l">
              <a:lnSpc>
                <a:spcPts val="3976"/>
              </a:lnSpc>
            </a:pPr>
            <a:r>
              <a:rPr lang="en-US" sz="2338" b="true">
                <a:solidFill>
                  <a:srgbClr val="766A60"/>
                </a:solidFill>
                <a:latin typeface="Aileron Bold"/>
                <a:ea typeface="Aileron Bold"/>
                <a:cs typeface="Aileron Bold"/>
                <a:sym typeface="Aileron Bold"/>
              </a:rPr>
              <a:t>Bad: 2</a:t>
            </a:r>
          </a:p>
          <a:p>
            <a:pPr algn="l">
              <a:lnSpc>
                <a:spcPts val="3976"/>
              </a:lnSpc>
            </a:pPr>
            <a:r>
              <a:rPr lang="en-US" sz="2338" b="true">
                <a:solidFill>
                  <a:srgbClr val="766A60"/>
                </a:solidFill>
                <a:latin typeface="Aileron Bold"/>
                <a:ea typeface="Aileron Bold"/>
                <a:cs typeface="Aileron Bold"/>
                <a:sym typeface="Aileron Bold"/>
              </a:rPr>
              <a:t>Gäste-WC: 3</a:t>
            </a:r>
          </a:p>
          <a:p>
            <a:pPr algn="l">
              <a:lnSpc>
                <a:spcPts val="3976"/>
              </a:lnSpc>
            </a:pPr>
            <a:r>
              <a:rPr lang="en-US" sz="2338" b="true">
                <a:solidFill>
                  <a:srgbClr val="766A60"/>
                </a:solidFill>
                <a:latin typeface="Aileron Bold"/>
                <a:ea typeface="Aileron Bold"/>
                <a:cs typeface="Aileron Bold"/>
                <a:sym typeface="Aileron Bold"/>
              </a:rPr>
              <a:t>Keller: Weinkeller, Lager</a:t>
            </a:r>
          </a:p>
          <a:p>
            <a:pPr algn="l">
              <a:lnSpc>
                <a:spcPts val="3976"/>
              </a:lnSpc>
            </a:pPr>
            <a:r>
              <a:rPr lang="en-US" sz="2338" b="true">
                <a:solidFill>
                  <a:srgbClr val="766A60"/>
                </a:solidFill>
                <a:latin typeface="Aileron Bold"/>
                <a:ea typeface="Aileron Bold"/>
                <a:cs typeface="Aileron Bold"/>
                <a:sym typeface="Aileron Bold"/>
              </a:rPr>
              <a:t>Baujahr: 1870</a:t>
            </a:r>
          </a:p>
          <a:p>
            <a:pPr algn="l">
              <a:lnSpc>
                <a:spcPts val="3976"/>
              </a:lnSpc>
            </a:pPr>
            <a:r>
              <a:rPr lang="en-US" sz="2338" b="true">
                <a:solidFill>
                  <a:srgbClr val="766A60"/>
                </a:solidFill>
                <a:latin typeface="Aileron Bold"/>
                <a:ea typeface="Aileron Bold"/>
                <a:cs typeface="Aileron Bold"/>
                <a:sym typeface="Aileron Bold"/>
              </a:rPr>
              <a:t>Fenster: Kunststoff (2-fach)</a:t>
            </a:r>
          </a:p>
          <a:p>
            <a:pPr algn="l">
              <a:lnSpc>
                <a:spcPts val="3976"/>
              </a:lnSpc>
            </a:pPr>
            <a:r>
              <a:rPr lang="en-US" sz="2338" b="true">
                <a:solidFill>
                  <a:srgbClr val="766A60"/>
                </a:solidFill>
                <a:latin typeface="Aileron Bold"/>
                <a:ea typeface="Aileron Bold"/>
                <a:cs typeface="Aileron Bold"/>
                <a:sym typeface="Aileron Bold"/>
              </a:rPr>
              <a:t>Heizungsart: Gas</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F0E7D7"/>
        </a:solidFill>
      </p:bgPr>
    </p:bg>
    <p:spTree>
      <p:nvGrpSpPr>
        <p:cNvPr id="1" name=""/>
        <p:cNvGrpSpPr/>
        <p:nvPr/>
      </p:nvGrpSpPr>
      <p:grpSpPr>
        <a:xfrm>
          <a:off x="0" y="0"/>
          <a:ext cx="0" cy="0"/>
          <a:chOff x="0" y="0"/>
          <a:chExt cx="0" cy="0"/>
        </a:xfrm>
      </p:grpSpPr>
      <p:grpSp>
        <p:nvGrpSpPr>
          <p:cNvPr name="Group 2" id="2"/>
          <p:cNvGrpSpPr/>
          <p:nvPr/>
        </p:nvGrpSpPr>
        <p:grpSpPr>
          <a:xfrm rot="0">
            <a:off x="10041044" y="-663113"/>
            <a:ext cx="8759126" cy="11455380"/>
            <a:chOff x="0" y="0"/>
            <a:chExt cx="2306930" cy="3017055"/>
          </a:xfrm>
        </p:grpSpPr>
        <p:sp>
          <p:nvSpPr>
            <p:cNvPr name="Freeform 3" id="3"/>
            <p:cNvSpPr/>
            <p:nvPr/>
          </p:nvSpPr>
          <p:spPr>
            <a:xfrm flipH="false" flipV="false" rot="0">
              <a:off x="0" y="0"/>
              <a:ext cx="2306931" cy="3017055"/>
            </a:xfrm>
            <a:custGeom>
              <a:avLst/>
              <a:gdLst/>
              <a:ahLst/>
              <a:cxnLst/>
              <a:rect r="r" b="b" t="t" l="l"/>
              <a:pathLst>
                <a:path h="3017055" w="2306931">
                  <a:moveTo>
                    <a:pt x="45077" y="0"/>
                  </a:moveTo>
                  <a:lnTo>
                    <a:pt x="2261853" y="0"/>
                  </a:lnTo>
                  <a:cubicBezTo>
                    <a:pt x="2273808" y="0"/>
                    <a:pt x="2285274" y="4749"/>
                    <a:pt x="2293728" y="13203"/>
                  </a:cubicBezTo>
                  <a:cubicBezTo>
                    <a:pt x="2302181" y="21656"/>
                    <a:pt x="2306931" y="33122"/>
                    <a:pt x="2306931" y="45077"/>
                  </a:cubicBezTo>
                  <a:lnTo>
                    <a:pt x="2306931" y="2971978"/>
                  </a:lnTo>
                  <a:cubicBezTo>
                    <a:pt x="2306931" y="2983933"/>
                    <a:pt x="2302181" y="2995398"/>
                    <a:pt x="2293728" y="3003852"/>
                  </a:cubicBezTo>
                  <a:cubicBezTo>
                    <a:pt x="2285274" y="3012306"/>
                    <a:pt x="2273808" y="3017055"/>
                    <a:pt x="2261853" y="3017055"/>
                  </a:cubicBezTo>
                  <a:lnTo>
                    <a:pt x="45077" y="3017055"/>
                  </a:lnTo>
                  <a:cubicBezTo>
                    <a:pt x="33122" y="3017055"/>
                    <a:pt x="21656" y="3012306"/>
                    <a:pt x="13203" y="3003852"/>
                  </a:cubicBezTo>
                  <a:cubicBezTo>
                    <a:pt x="4749" y="2995398"/>
                    <a:pt x="0" y="2983933"/>
                    <a:pt x="0" y="2971978"/>
                  </a:cubicBezTo>
                  <a:lnTo>
                    <a:pt x="0" y="45077"/>
                  </a:lnTo>
                  <a:cubicBezTo>
                    <a:pt x="0" y="33122"/>
                    <a:pt x="4749" y="21656"/>
                    <a:pt x="13203" y="13203"/>
                  </a:cubicBezTo>
                  <a:cubicBezTo>
                    <a:pt x="21656" y="4749"/>
                    <a:pt x="33122" y="0"/>
                    <a:pt x="45077" y="0"/>
                  </a:cubicBezTo>
                  <a:close/>
                </a:path>
              </a:pathLst>
            </a:custGeom>
            <a:solidFill>
              <a:srgbClr val="FFFAF1"/>
            </a:solidFill>
          </p:spPr>
        </p:sp>
        <p:sp>
          <p:nvSpPr>
            <p:cNvPr name="TextBox 4" id="4"/>
            <p:cNvSpPr txBox="true"/>
            <p:nvPr/>
          </p:nvSpPr>
          <p:spPr>
            <a:xfrm>
              <a:off x="0" y="-47625"/>
              <a:ext cx="2306930" cy="3064680"/>
            </a:xfrm>
            <a:prstGeom prst="rect">
              <a:avLst/>
            </a:prstGeom>
          </p:spPr>
          <p:txBody>
            <a:bodyPr anchor="ctr" rtlCol="false" tIns="50800" lIns="50800" bIns="50800" rIns="50800"/>
            <a:lstStyle/>
            <a:p>
              <a:pPr algn="ctr">
                <a:lnSpc>
                  <a:spcPts val="3359"/>
                </a:lnSpc>
              </a:pPr>
            </a:p>
          </p:txBody>
        </p:sp>
      </p:grpSp>
      <p:grpSp>
        <p:nvGrpSpPr>
          <p:cNvPr name="Group 5" id="5"/>
          <p:cNvGrpSpPr/>
          <p:nvPr/>
        </p:nvGrpSpPr>
        <p:grpSpPr>
          <a:xfrm rot="0">
            <a:off x="-349899" y="1022600"/>
            <a:ext cx="8387134" cy="10586220"/>
            <a:chOff x="0" y="0"/>
            <a:chExt cx="2208957" cy="2788140"/>
          </a:xfrm>
        </p:grpSpPr>
        <p:sp>
          <p:nvSpPr>
            <p:cNvPr name="Freeform 6" id="6"/>
            <p:cNvSpPr/>
            <p:nvPr/>
          </p:nvSpPr>
          <p:spPr>
            <a:xfrm flipH="false" flipV="false" rot="0">
              <a:off x="0" y="0"/>
              <a:ext cx="2208957" cy="2788140"/>
            </a:xfrm>
            <a:custGeom>
              <a:avLst/>
              <a:gdLst/>
              <a:ahLst/>
              <a:cxnLst/>
              <a:rect r="r" b="b" t="t" l="l"/>
              <a:pathLst>
                <a:path h="2788140" w="2208957">
                  <a:moveTo>
                    <a:pt x="47077" y="0"/>
                  </a:moveTo>
                  <a:lnTo>
                    <a:pt x="2161881" y="0"/>
                  </a:lnTo>
                  <a:cubicBezTo>
                    <a:pt x="2174366" y="0"/>
                    <a:pt x="2186340" y="4960"/>
                    <a:pt x="2195169" y="13788"/>
                  </a:cubicBezTo>
                  <a:cubicBezTo>
                    <a:pt x="2203997" y="22617"/>
                    <a:pt x="2208957" y="34591"/>
                    <a:pt x="2208957" y="47077"/>
                  </a:cubicBezTo>
                  <a:lnTo>
                    <a:pt x="2208957" y="2741064"/>
                  </a:lnTo>
                  <a:cubicBezTo>
                    <a:pt x="2208957" y="2753549"/>
                    <a:pt x="2203997" y="2765523"/>
                    <a:pt x="2195169" y="2774352"/>
                  </a:cubicBezTo>
                  <a:cubicBezTo>
                    <a:pt x="2186340" y="2783180"/>
                    <a:pt x="2174366" y="2788140"/>
                    <a:pt x="2161881" y="2788140"/>
                  </a:cubicBezTo>
                  <a:lnTo>
                    <a:pt x="47077" y="2788140"/>
                  </a:lnTo>
                  <a:cubicBezTo>
                    <a:pt x="21077" y="2788140"/>
                    <a:pt x="0" y="2767063"/>
                    <a:pt x="0" y="2741064"/>
                  </a:cubicBezTo>
                  <a:lnTo>
                    <a:pt x="0" y="47077"/>
                  </a:lnTo>
                  <a:cubicBezTo>
                    <a:pt x="0" y="34591"/>
                    <a:pt x="4960" y="22617"/>
                    <a:pt x="13788" y="13788"/>
                  </a:cubicBezTo>
                  <a:cubicBezTo>
                    <a:pt x="22617" y="4960"/>
                    <a:pt x="34591" y="0"/>
                    <a:pt x="47077" y="0"/>
                  </a:cubicBezTo>
                  <a:close/>
                </a:path>
              </a:pathLst>
            </a:custGeom>
            <a:solidFill>
              <a:srgbClr val="FFFAF1"/>
            </a:solidFill>
          </p:spPr>
        </p:sp>
        <p:sp>
          <p:nvSpPr>
            <p:cNvPr name="TextBox 7" id="7"/>
            <p:cNvSpPr txBox="true"/>
            <p:nvPr/>
          </p:nvSpPr>
          <p:spPr>
            <a:xfrm>
              <a:off x="0" y="-47625"/>
              <a:ext cx="2208957" cy="2835765"/>
            </a:xfrm>
            <a:prstGeom prst="rect">
              <a:avLst/>
            </a:prstGeom>
          </p:spPr>
          <p:txBody>
            <a:bodyPr anchor="ctr" rtlCol="false" tIns="50800" lIns="50800" bIns="50800" rIns="50800"/>
            <a:lstStyle/>
            <a:p>
              <a:pPr algn="ctr">
                <a:lnSpc>
                  <a:spcPts val="3359"/>
                </a:lnSpc>
              </a:pPr>
            </a:p>
          </p:txBody>
        </p:sp>
      </p:grpSp>
      <p:grpSp>
        <p:nvGrpSpPr>
          <p:cNvPr name="Group 8" id="8"/>
          <p:cNvGrpSpPr/>
          <p:nvPr/>
        </p:nvGrpSpPr>
        <p:grpSpPr>
          <a:xfrm rot="0">
            <a:off x="8661262" y="467910"/>
            <a:ext cx="9067648" cy="9382336"/>
            <a:chOff x="0" y="0"/>
            <a:chExt cx="1404816" cy="1453569"/>
          </a:xfrm>
        </p:grpSpPr>
        <p:sp>
          <p:nvSpPr>
            <p:cNvPr name="Freeform 9" id="9"/>
            <p:cNvSpPr/>
            <p:nvPr/>
          </p:nvSpPr>
          <p:spPr>
            <a:xfrm flipH="false" flipV="false" rot="0">
              <a:off x="0" y="0"/>
              <a:ext cx="1404816" cy="1453569"/>
            </a:xfrm>
            <a:custGeom>
              <a:avLst/>
              <a:gdLst/>
              <a:ahLst/>
              <a:cxnLst/>
              <a:rect r="r" b="b" t="t" l="l"/>
              <a:pathLst>
                <a:path h="1453569" w="1404816">
                  <a:moveTo>
                    <a:pt x="19637" y="0"/>
                  </a:moveTo>
                  <a:lnTo>
                    <a:pt x="1385179" y="0"/>
                  </a:lnTo>
                  <a:cubicBezTo>
                    <a:pt x="1390387" y="0"/>
                    <a:pt x="1395382" y="2069"/>
                    <a:pt x="1399064" y="5752"/>
                  </a:cubicBezTo>
                  <a:cubicBezTo>
                    <a:pt x="1402747" y="9434"/>
                    <a:pt x="1404816" y="14429"/>
                    <a:pt x="1404816" y="19637"/>
                  </a:cubicBezTo>
                  <a:lnTo>
                    <a:pt x="1404816" y="1433932"/>
                  </a:lnTo>
                  <a:cubicBezTo>
                    <a:pt x="1404816" y="1439140"/>
                    <a:pt x="1402747" y="1444135"/>
                    <a:pt x="1399064" y="1447818"/>
                  </a:cubicBezTo>
                  <a:cubicBezTo>
                    <a:pt x="1395382" y="1451500"/>
                    <a:pt x="1390387" y="1453569"/>
                    <a:pt x="1385179" y="1453569"/>
                  </a:cubicBezTo>
                  <a:lnTo>
                    <a:pt x="19637" y="1453569"/>
                  </a:lnTo>
                  <a:cubicBezTo>
                    <a:pt x="14429" y="1453569"/>
                    <a:pt x="9434" y="1451500"/>
                    <a:pt x="5752" y="1447818"/>
                  </a:cubicBezTo>
                  <a:cubicBezTo>
                    <a:pt x="2069" y="1444135"/>
                    <a:pt x="0" y="1439140"/>
                    <a:pt x="0" y="1433932"/>
                  </a:cubicBezTo>
                  <a:lnTo>
                    <a:pt x="0" y="19637"/>
                  </a:lnTo>
                  <a:cubicBezTo>
                    <a:pt x="0" y="14429"/>
                    <a:pt x="2069" y="9434"/>
                    <a:pt x="5752" y="5752"/>
                  </a:cubicBezTo>
                  <a:cubicBezTo>
                    <a:pt x="9434" y="2069"/>
                    <a:pt x="14429" y="0"/>
                    <a:pt x="19637" y="0"/>
                  </a:cubicBezTo>
                  <a:close/>
                </a:path>
              </a:pathLst>
            </a:custGeom>
            <a:blipFill>
              <a:blip r:embed="rId2"/>
              <a:stretch>
                <a:fillRect l="0" t="-14430" r="0" b="-14430"/>
              </a:stretch>
            </a:blipFill>
          </p:spPr>
        </p:sp>
      </p:grpSp>
      <p:sp>
        <p:nvSpPr>
          <p:cNvPr name="Freeform 10" id="10"/>
          <p:cNvSpPr/>
          <p:nvPr/>
        </p:nvSpPr>
        <p:spPr>
          <a:xfrm flipH="false" flipV="false" rot="0">
            <a:off x="0" y="1028700"/>
            <a:ext cx="8037236" cy="6027927"/>
          </a:xfrm>
          <a:custGeom>
            <a:avLst/>
            <a:gdLst/>
            <a:ahLst/>
            <a:cxnLst/>
            <a:rect r="r" b="b" t="t" l="l"/>
            <a:pathLst>
              <a:path h="6027927" w="8037236">
                <a:moveTo>
                  <a:pt x="0" y="0"/>
                </a:moveTo>
                <a:lnTo>
                  <a:pt x="8037236" y="0"/>
                </a:lnTo>
                <a:lnTo>
                  <a:pt x="8037236" y="6027927"/>
                </a:lnTo>
                <a:lnTo>
                  <a:pt x="0" y="6027927"/>
                </a:lnTo>
                <a:lnTo>
                  <a:pt x="0" y="0"/>
                </a:lnTo>
                <a:close/>
              </a:path>
            </a:pathLst>
          </a:custGeom>
          <a:blipFill>
            <a:blip r:embed="rId3"/>
            <a:stretch>
              <a:fillRect l="0" t="0" r="0" b="0"/>
            </a:stretch>
          </a:blipFill>
        </p:spPr>
      </p:sp>
      <p:sp>
        <p:nvSpPr>
          <p:cNvPr name="TextBox 11" id="11"/>
          <p:cNvSpPr txBox="true"/>
          <p:nvPr/>
        </p:nvSpPr>
        <p:spPr>
          <a:xfrm rot="0">
            <a:off x="1564519" y="-361950"/>
            <a:ext cx="5922270" cy="1785100"/>
          </a:xfrm>
          <a:prstGeom prst="rect">
            <a:avLst/>
          </a:prstGeom>
        </p:spPr>
        <p:txBody>
          <a:bodyPr anchor="t" rtlCol="false" tIns="0" lIns="0" bIns="0" rIns="0">
            <a:spAutoFit/>
          </a:bodyPr>
          <a:lstStyle/>
          <a:p>
            <a:pPr algn="l">
              <a:lnSpc>
                <a:spcPts val="13128"/>
              </a:lnSpc>
            </a:pPr>
            <a:r>
              <a:rPr lang="en-US" sz="9377">
                <a:solidFill>
                  <a:srgbClr val="766A60"/>
                </a:solidFill>
                <a:latin typeface="Times New Roman MT Condensed"/>
                <a:ea typeface="Times New Roman MT Condensed"/>
                <a:cs typeface="Times New Roman MT Condensed"/>
                <a:sym typeface="Times New Roman MT Condensed"/>
              </a:rPr>
              <a:t>Korridor</a:t>
            </a:r>
          </a:p>
        </p:txBody>
      </p:sp>
      <p:sp>
        <p:nvSpPr>
          <p:cNvPr name="TextBox 12" id="12"/>
          <p:cNvSpPr txBox="true"/>
          <p:nvPr/>
        </p:nvSpPr>
        <p:spPr>
          <a:xfrm rot="0">
            <a:off x="731816" y="7884477"/>
            <a:ext cx="6573603" cy="604520"/>
          </a:xfrm>
          <a:prstGeom prst="rect">
            <a:avLst/>
          </a:prstGeom>
        </p:spPr>
        <p:txBody>
          <a:bodyPr anchor="t" rtlCol="false" tIns="0" lIns="0" bIns="0" rIns="0">
            <a:spAutoFit/>
          </a:bodyPr>
          <a:lstStyle/>
          <a:p>
            <a:pPr algn="l" marL="0" indent="0" lvl="0">
              <a:lnSpc>
                <a:spcPts val="4480"/>
              </a:lnSpc>
              <a:spcBef>
                <a:spcPct val="0"/>
              </a:spcBef>
            </a:pPr>
            <a:r>
              <a:rPr lang="en-US" sz="3200" i="true">
                <a:solidFill>
                  <a:srgbClr val="766A60"/>
                </a:solidFill>
                <a:latin typeface="Times New Roman MT Condensed Italics"/>
                <a:ea typeface="Times New Roman MT Condensed Italics"/>
                <a:cs typeface="Times New Roman MT Condensed Italics"/>
                <a:sym typeface="Times New Roman MT Condensed Italics"/>
              </a:rPr>
              <a:t>mediterraner Flair der Extraklasse</a:t>
            </a:r>
          </a:p>
        </p:txBody>
      </p:sp>
      <p:sp>
        <p:nvSpPr>
          <p:cNvPr name="TextBox 13" id="13"/>
          <p:cNvSpPr txBox="true"/>
          <p:nvPr/>
        </p:nvSpPr>
        <p:spPr>
          <a:xfrm rot="0">
            <a:off x="12129755" y="704850"/>
            <a:ext cx="5365486" cy="1613202"/>
          </a:xfrm>
          <a:prstGeom prst="rect">
            <a:avLst/>
          </a:prstGeom>
        </p:spPr>
        <p:txBody>
          <a:bodyPr anchor="t" rtlCol="false" tIns="0" lIns="0" bIns="0" rIns="0">
            <a:spAutoFit/>
          </a:bodyPr>
          <a:lstStyle/>
          <a:p>
            <a:pPr algn="l">
              <a:lnSpc>
                <a:spcPts val="11893"/>
              </a:lnSpc>
            </a:pPr>
            <a:r>
              <a:rPr lang="en-US" sz="8495">
                <a:solidFill>
                  <a:srgbClr val="766A60"/>
                </a:solidFill>
                <a:latin typeface="Times New Roman MT Condensed"/>
                <a:ea typeface="Times New Roman MT Condensed"/>
                <a:cs typeface="Times New Roman MT Condensed"/>
                <a:sym typeface="Times New Roman MT Condensed"/>
              </a:rPr>
              <a:t>Küche</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FFFAF1"/>
        </a:solidFill>
      </p:bgPr>
    </p:bg>
    <p:spTree>
      <p:nvGrpSpPr>
        <p:cNvPr id="1" name=""/>
        <p:cNvGrpSpPr/>
        <p:nvPr/>
      </p:nvGrpSpPr>
      <p:grpSpPr>
        <a:xfrm>
          <a:off x="0" y="0"/>
          <a:ext cx="0" cy="0"/>
          <a:chOff x="0" y="0"/>
          <a:chExt cx="0" cy="0"/>
        </a:xfrm>
      </p:grpSpPr>
      <p:grpSp>
        <p:nvGrpSpPr>
          <p:cNvPr name="Group 2" id="2"/>
          <p:cNvGrpSpPr/>
          <p:nvPr/>
        </p:nvGrpSpPr>
        <p:grpSpPr>
          <a:xfrm rot="0">
            <a:off x="-374737" y="-636633"/>
            <a:ext cx="8077141" cy="11455380"/>
            <a:chOff x="0" y="0"/>
            <a:chExt cx="2127313" cy="3017055"/>
          </a:xfrm>
        </p:grpSpPr>
        <p:sp>
          <p:nvSpPr>
            <p:cNvPr name="Freeform 3" id="3"/>
            <p:cNvSpPr/>
            <p:nvPr/>
          </p:nvSpPr>
          <p:spPr>
            <a:xfrm flipH="false" flipV="false" rot="0">
              <a:off x="0" y="0"/>
              <a:ext cx="2127313" cy="3017055"/>
            </a:xfrm>
            <a:custGeom>
              <a:avLst/>
              <a:gdLst/>
              <a:ahLst/>
              <a:cxnLst/>
              <a:rect r="r" b="b" t="t" l="l"/>
              <a:pathLst>
                <a:path h="3017055" w="2127313">
                  <a:moveTo>
                    <a:pt x="48883" y="0"/>
                  </a:moveTo>
                  <a:lnTo>
                    <a:pt x="2078429" y="0"/>
                  </a:lnTo>
                  <a:cubicBezTo>
                    <a:pt x="2091394" y="0"/>
                    <a:pt x="2103828" y="5150"/>
                    <a:pt x="2112995" y="14318"/>
                  </a:cubicBezTo>
                  <a:cubicBezTo>
                    <a:pt x="2122163" y="23485"/>
                    <a:pt x="2127313" y="35919"/>
                    <a:pt x="2127313" y="48883"/>
                  </a:cubicBezTo>
                  <a:lnTo>
                    <a:pt x="2127313" y="2968171"/>
                  </a:lnTo>
                  <a:cubicBezTo>
                    <a:pt x="2127313" y="2995169"/>
                    <a:pt x="2105427" y="3017055"/>
                    <a:pt x="2078429" y="3017055"/>
                  </a:cubicBezTo>
                  <a:lnTo>
                    <a:pt x="48883" y="3017055"/>
                  </a:lnTo>
                  <a:cubicBezTo>
                    <a:pt x="35919" y="3017055"/>
                    <a:pt x="23485" y="3011905"/>
                    <a:pt x="14318" y="3002737"/>
                  </a:cubicBezTo>
                  <a:cubicBezTo>
                    <a:pt x="5150" y="2993570"/>
                    <a:pt x="0" y="2981136"/>
                    <a:pt x="0" y="2968171"/>
                  </a:cubicBezTo>
                  <a:lnTo>
                    <a:pt x="0" y="48883"/>
                  </a:lnTo>
                  <a:cubicBezTo>
                    <a:pt x="0" y="35919"/>
                    <a:pt x="5150" y="23485"/>
                    <a:pt x="14318" y="14318"/>
                  </a:cubicBezTo>
                  <a:cubicBezTo>
                    <a:pt x="23485" y="5150"/>
                    <a:pt x="35919" y="0"/>
                    <a:pt x="48883" y="0"/>
                  </a:cubicBezTo>
                  <a:close/>
                </a:path>
              </a:pathLst>
            </a:custGeom>
            <a:solidFill>
              <a:srgbClr val="EFE5D9"/>
            </a:solidFill>
          </p:spPr>
        </p:sp>
        <p:sp>
          <p:nvSpPr>
            <p:cNvPr name="TextBox 4" id="4"/>
            <p:cNvSpPr txBox="true"/>
            <p:nvPr/>
          </p:nvSpPr>
          <p:spPr>
            <a:xfrm>
              <a:off x="0" y="-47625"/>
              <a:ext cx="2127313" cy="3064680"/>
            </a:xfrm>
            <a:prstGeom prst="rect">
              <a:avLst/>
            </a:prstGeom>
          </p:spPr>
          <p:txBody>
            <a:bodyPr anchor="ctr" rtlCol="false" tIns="50800" lIns="50800" bIns="50800" rIns="50800"/>
            <a:lstStyle/>
            <a:p>
              <a:pPr algn="ctr">
                <a:lnSpc>
                  <a:spcPts val="3359"/>
                </a:lnSpc>
              </a:pPr>
            </a:p>
          </p:txBody>
        </p:sp>
      </p:grpSp>
      <p:grpSp>
        <p:nvGrpSpPr>
          <p:cNvPr name="Group 5" id="5"/>
          <p:cNvGrpSpPr/>
          <p:nvPr/>
        </p:nvGrpSpPr>
        <p:grpSpPr>
          <a:xfrm rot="0">
            <a:off x="10123097" y="1308350"/>
            <a:ext cx="8387134" cy="9284247"/>
            <a:chOff x="0" y="0"/>
            <a:chExt cx="2208957" cy="2445234"/>
          </a:xfrm>
        </p:grpSpPr>
        <p:sp>
          <p:nvSpPr>
            <p:cNvPr name="Freeform 6" id="6"/>
            <p:cNvSpPr/>
            <p:nvPr/>
          </p:nvSpPr>
          <p:spPr>
            <a:xfrm flipH="false" flipV="false" rot="0">
              <a:off x="0" y="0"/>
              <a:ext cx="2208957" cy="2445234"/>
            </a:xfrm>
            <a:custGeom>
              <a:avLst/>
              <a:gdLst/>
              <a:ahLst/>
              <a:cxnLst/>
              <a:rect r="r" b="b" t="t" l="l"/>
              <a:pathLst>
                <a:path h="2445234" w="2208957">
                  <a:moveTo>
                    <a:pt x="47077" y="0"/>
                  </a:moveTo>
                  <a:lnTo>
                    <a:pt x="2161881" y="0"/>
                  </a:lnTo>
                  <a:cubicBezTo>
                    <a:pt x="2174366" y="0"/>
                    <a:pt x="2186340" y="4960"/>
                    <a:pt x="2195169" y="13788"/>
                  </a:cubicBezTo>
                  <a:cubicBezTo>
                    <a:pt x="2203997" y="22617"/>
                    <a:pt x="2208957" y="34591"/>
                    <a:pt x="2208957" y="47077"/>
                  </a:cubicBezTo>
                  <a:lnTo>
                    <a:pt x="2208957" y="2398157"/>
                  </a:lnTo>
                  <a:cubicBezTo>
                    <a:pt x="2208957" y="2410643"/>
                    <a:pt x="2203997" y="2422617"/>
                    <a:pt x="2195169" y="2431445"/>
                  </a:cubicBezTo>
                  <a:cubicBezTo>
                    <a:pt x="2186340" y="2440274"/>
                    <a:pt x="2174366" y="2445234"/>
                    <a:pt x="2161881" y="2445234"/>
                  </a:cubicBezTo>
                  <a:lnTo>
                    <a:pt x="47077" y="2445234"/>
                  </a:lnTo>
                  <a:cubicBezTo>
                    <a:pt x="34591" y="2445234"/>
                    <a:pt x="22617" y="2440274"/>
                    <a:pt x="13788" y="2431445"/>
                  </a:cubicBezTo>
                  <a:cubicBezTo>
                    <a:pt x="4960" y="2422617"/>
                    <a:pt x="0" y="2410643"/>
                    <a:pt x="0" y="2398157"/>
                  </a:cubicBezTo>
                  <a:lnTo>
                    <a:pt x="0" y="47077"/>
                  </a:lnTo>
                  <a:cubicBezTo>
                    <a:pt x="0" y="34591"/>
                    <a:pt x="4960" y="22617"/>
                    <a:pt x="13788" y="13788"/>
                  </a:cubicBezTo>
                  <a:cubicBezTo>
                    <a:pt x="22617" y="4960"/>
                    <a:pt x="34591" y="0"/>
                    <a:pt x="47077" y="0"/>
                  </a:cubicBezTo>
                  <a:close/>
                </a:path>
              </a:pathLst>
            </a:custGeom>
            <a:solidFill>
              <a:srgbClr val="EFE5D9"/>
            </a:solidFill>
          </p:spPr>
        </p:sp>
        <p:sp>
          <p:nvSpPr>
            <p:cNvPr name="TextBox 7" id="7"/>
            <p:cNvSpPr txBox="true"/>
            <p:nvPr/>
          </p:nvSpPr>
          <p:spPr>
            <a:xfrm>
              <a:off x="0" y="-47625"/>
              <a:ext cx="2208957" cy="2492859"/>
            </a:xfrm>
            <a:prstGeom prst="rect">
              <a:avLst/>
            </a:prstGeom>
          </p:spPr>
          <p:txBody>
            <a:bodyPr anchor="ctr" rtlCol="false" tIns="50800" lIns="50800" bIns="50800" rIns="50800"/>
            <a:lstStyle/>
            <a:p>
              <a:pPr algn="ctr">
                <a:lnSpc>
                  <a:spcPts val="3359"/>
                </a:lnSpc>
              </a:pPr>
            </a:p>
          </p:txBody>
        </p:sp>
      </p:grpSp>
      <p:grpSp>
        <p:nvGrpSpPr>
          <p:cNvPr name="Group 8" id="8"/>
          <p:cNvGrpSpPr/>
          <p:nvPr/>
        </p:nvGrpSpPr>
        <p:grpSpPr>
          <a:xfrm rot="0">
            <a:off x="465499" y="467910"/>
            <a:ext cx="9067648" cy="9382336"/>
            <a:chOff x="0" y="0"/>
            <a:chExt cx="1404816" cy="1453569"/>
          </a:xfrm>
        </p:grpSpPr>
        <p:sp>
          <p:nvSpPr>
            <p:cNvPr name="Freeform 9" id="9"/>
            <p:cNvSpPr/>
            <p:nvPr/>
          </p:nvSpPr>
          <p:spPr>
            <a:xfrm flipH="false" flipV="false" rot="0">
              <a:off x="0" y="0"/>
              <a:ext cx="1404816" cy="1453569"/>
            </a:xfrm>
            <a:custGeom>
              <a:avLst/>
              <a:gdLst/>
              <a:ahLst/>
              <a:cxnLst/>
              <a:rect r="r" b="b" t="t" l="l"/>
              <a:pathLst>
                <a:path h="1453569" w="1404816">
                  <a:moveTo>
                    <a:pt x="19637" y="0"/>
                  </a:moveTo>
                  <a:lnTo>
                    <a:pt x="1385179" y="0"/>
                  </a:lnTo>
                  <a:cubicBezTo>
                    <a:pt x="1390387" y="0"/>
                    <a:pt x="1395382" y="2069"/>
                    <a:pt x="1399064" y="5752"/>
                  </a:cubicBezTo>
                  <a:cubicBezTo>
                    <a:pt x="1402747" y="9434"/>
                    <a:pt x="1404816" y="14429"/>
                    <a:pt x="1404816" y="19637"/>
                  </a:cubicBezTo>
                  <a:lnTo>
                    <a:pt x="1404816" y="1433932"/>
                  </a:lnTo>
                  <a:cubicBezTo>
                    <a:pt x="1404816" y="1439140"/>
                    <a:pt x="1402747" y="1444135"/>
                    <a:pt x="1399064" y="1447818"/>
                  </a:cubicBezTo>
                  <a:cubicBezTo>
                    <a:pt x="1395382" y="1451500"/>
                    <a:pt x="1390387" y="1453569"/>
                    <a:pt x="1385179" y="1453569"/>
                  </a:cubicBezTo>
                  <a:lnTo>
                    <a:pt x="19637" y="1453569"/>
                  </a:lnTo>
                  <a:cubicBezTo>
                    <a:pt x="14429" y="1453569"/>
                    <a:pt x="9434" y="1451500"/>
                    <a:pt x="5752" y="1447818"/>
                  </a:cubicBezTo>
                  <a:cubicBezTo>
                    <a:pt x="2069" y="1444135"/>
                    <a:pt x="0" y="1439140"/>
                    <a:pt x="0" y="1433932"/>
                  </a:cubicBezTo>
                  <a:lnTo>
                    <a:pt x="0" y="19637"/>
                  </a:lnTo>
                  <a:cubicBezTo>
                    <a:pt x="0" y="14429"/>
                    <a:pt x="2069" y="9434"/>
                    <a:pt x="5752" y="5752"/>
                  </a:cubicBezTo>
                  <a:cubicBezTo>
                    <a:pt x="9434" y="2069"/>
                    <a:pt x="14429" y="0"/>
                    <a:pt x="19637" y="0"/>
                  </a:cubicBezTo>
                  <a:close/>
                </a:path>
              </a:pathLst>
            </a:custGeom>
            <a:blipFill>
              <a:blip r:embed="rId2"/>
              <a:stretch>
                <a:fillRect l="-18980" t="0" r="-18980" b="0"/>
              </a:stretch>
            </a:blipFill>
          </p:spPr>
        </p:sp>
      </p:grpSp>
      <p:sp>
        <p:nvSpPr>
          <p:cNvPr name="Freeform 10" id="10"/>
          <p:cNvSpPr/>
          <p:nvPr/>
        </p:nvSpPr>
        <p:spPr>
          <a:xfrm flipH="false" flipV="false" rot="0">
            <a:off x="12046640" y="1424709"/>
            <a:ext cx="3977567" cy="5303423"/>
          </a:xfrm>
          <a:custGeom>
            <a:avLst/>
            <a:gdLst/>
            <a:ahLst/>
            <a:cxnLst/>
            <a:rect r="r" b="b" t="t" l="l"/>
            <a:pathLst>
              <a:path h="5303423" w="3977567">
                <a:moveTo>
                  <a:pt x="0" y="0"/>
                </a:moveTo>
                <a:lnTo>
                  <a:pt x="3977567" y="0"/>
                </a:lnTo>
                <a:lnTo>
                  <a:pt x="3977567" y="5303423"/>
                </a:lnTo>
                <a:lnTo>
                  <a:pt x="0" y="5303423"/>
                </a:lnTo>
                <a:lnTo>
                  <a:pt x="0" y="0"/>
                </a:lnTo>
                <a:close/>
              </a:path>
            </a:pathLst>
          </a:custGeom>
          <a:blipFill>
            <a:blip r:embed="rId3"/>
            <a:stretch>
              <a:fillRect l="0" t="0" r="0" b="0"/>
            </a:stretch>
          </a:blipFill>
        </p:spPr>
      </p:sp>
      <p:sp>
        <p:nvSpPr>
          <p:cNvPr name="TextBox 11" id="11"/>
          <p:cNvSpPr txBox="true"/>
          <p:nvPr/>
        </p:nvSpPr>
        <p:spPr>
          <a:xfrm rot="0">
            <a:off x="4385324" y="3194532"/>
            <a:ext cx="3096062" cy="1547746"/>
          </a:xfrm>
          <a:prstGeom prst="rect">
            <a:avLst/>
          </a:prstGeom>
        </p:spPr>
        <p:txBody>
          <a:bodyPr anchor="t" rtlCol="false" tIns="0" lIns="0" bIns="0" rIns="0">
            <a:spAutoFit/>
          </a:bodyPr>
          <a:lstStyle/>
          <a:p>
            <a:pPr algn="l">
              <a:lnSpc>
                <a:spcPts val="11378"/>
              </a:lnSpc>
            </a:pPr>
            <a:r>
              <a:rPr lang="en-US" sz="8127">
                <a:solidFill>
                  <a:srgbClr val="766A60"/>
                </a:solidFill>
                <a:latin typeface="Times New Roman MT Condensed"/>
                <a:ea typeface="Times New Roman MT Condensed"/>
                <a:cs typeface="Times New Roman MT Condensed"/>
                <a:sym typeface="Times New Roman MT Condensed"/>
              </a:rPr>
              <a:t>Bad</a:t>
            </a:r>
          </a:p>
        </p:txBody>
      </p:sp>
      <p:sp>
        <p:nvSpPr>
          <p:cNvPr name="TextBox 12" id="12"/>
          <p:cNvSpPr txBox="true"/>
          <p:nvPr/>
        </p:nvSpPr>
        <p:spPr>
          <a:xfrm rot="0">
            <a:off x="11196136" y="7095392"/>
            <a:ext cx="5959834" cy="2754854"/>
          </a:xfrm>
          <a:prstGeom prst="rect">
            <a:avLst/>
          </a:prstGeom>
        </p:spPr>
        <p:txBody>
          <a:bodyPr anchor="t" rtlCol="false" tIns="0" lIns="0" bIns="0" rIns="0">
            <a:spAutoFit/>
          </a:bodyPr>
          <a:lstStyle/>
          <a:p>
            <a:pPr algn="l" marL="0" indent="0" lvl="0">
              <a:lnSpc>
                <a:spcPts val="3607"/>
              </a:lnSpc>
              <a:spcBef>
                <a:spcPct val="0"/>
              </a:spcBef>
            </a:pPr>
            <a:r>
              <a:rPr lang="en-US" sz="2577" i="true" strike="noStrike" u="none">
                <a:solidFill>
                  <a:srgbClr val="766A60"/>
                </a:solidFill>
                <a:latin typeface="Times New Roman MT Condensed Italics"/>
                <a:ea typeface="Times New Roman MT Condensed Italics"/>
                <a:cs typeface="Times New Roman MT Condensed Italics"/>
                <a:sym typeface="Times New Roman MT Condensed Italics"/>
              </a:rPr>
              <a:t>Diese Immobilie begeistert mit ihrem mediterranen Flair und einer besonders stilvollen Innenausstattung. Hochwertiger venezianischer Stuck an Wänden und Decken verleiht den Räumen eine elegante, zeitlose Ausstrahlung und schafft ein exklusives Wohnambiente.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DAHNq0wNSbQ</dc:identifier>
  <dcterms:modified xsi:type="dcterms:W3CDTF">2011-08-01T06:04:30Z</dcterms:modified>
  <cp:revision>1</cp:revision>
  <dc:title>Beige Modern Nordisch Immobilien Exposé Präsentation</dc:title>
</cp:coreProperties>
</file>